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470" r:id="rId3"/>
    <p:sldId id="472" r:id="rId4"/>
    <p:sldId id="473" r:id="rId5"/>
    <p:sldId id="522" r:id="rId6"/>
    <p:sldId id="533" r:id="rId7"/>
    <p:sldId id="534" r:id="rId8"/>
    <p:sldId id="535" r:id="rId9"/>
    <p:sldId id="531" r:id="rId10"/>
    <p:sldId id="532" r:id="rId11"/>
    <p:sldId id="475" r:id="rId12"/>
    <p:sldId id="477" r:id="rId13"/>
    <p:sldId id="523" r:id="rId14"/>
    <p:sldId id="526" r:id="rId15"/>
    <p:sldId id="527" r:id="rId16"/>
    <p:sldId id="524" r:id="rId17"/>
    <p:sldId id="525" r:id="rId18"/>
    <p:sldId id="538" r:id="rId19"/>
    <p:sldId id="530" r:id="rId20"/>
    <p:sldId id="536" r:id="rId21"/>
    <p:sldId id="552" r:id="rId22"/>
    <p:sldId id="537" r:id="rId23"/>
    <p:sldId id="539" r:id="rId24"/>
    <p:sldId id="540" r:id="rId25"/>
    <p:sldId id="541" r:id="rId26"/>
    <p:sldId id="542" r:id="rId27"/>
    <p:sldId id="543" r:id="rId28"/>
    <p:sldId id="544" r:id="rId29"/>
    <p:sldId id="545" r:id="rId30"/>
    <p:sldId id="546" r:id="rId31"/>
    <p:sldId id="547" r:id="rId32"/>
    <p:sldId id="548" r:id="rId33"/>
    <p:sldId id="549" r:id="rId34"/>
    <p:sldId id="550" r:id="rId35"/>
    <p:sldId id="551" r:id="rId36"/>
    <p:sldId id="260" r:id="rId3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D2D"/>
    <a:srgbClr val="FF5757"/>
    <a:srgbClr val="FFFFFF"/>
    <a:srgbClr val="FFDE75"/>
    <a:srgbClr val="D00670"/>
    <a:srgbClr val="3C27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67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2F500-A896-475D-86C4-DDA313668179}" type="datetimeFigureOut">
              <a:rPr lang="es-ES" smtClean="0"/>
              <a:t>17/04/2020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C59862-48AC-4503-A7D0-E681D1C52591}" type="slidenum">
              <a:rPr lang="es-ES" smtClean="0"/>
              <a:t>‹Nº›</a:t>
            </a:fld>
            <a:endParaRPr lang="es-ES"/>
          </a:p>
        </p:txBody>
      </p:sp>
    </p:spTree>
    <p:extLst>
      <p:ext uri="{BB962C8B-B14F-4D97-AF65-F5344CB8AC3E}">
        <p14:creationId xmlns:p14="http://schemas.microsoft.com/office/powerpoint/2010/main" val="20387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atin typeface="Avenir Next" panose="020B0503020202020204" pitchFamily="34" charset="0"/>
              </a:defRPr>
            </a:lvl1pPr>
          </a:lstStyle>
          <a:p>
            <a:r>
              <a:rPr lang="es-ES"/>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0517661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atin typeface="Avenir Next" panose="020B0503020202020204" pitchFamily="34" charset="0"/>
              </a:defRPr>
            </a:lvl1pPr>
          </a:lstStyle>
          <a:p>
            <a:r>
              <a:rPr lang="es-ES"/>
              <a:t>Haga clic para modificar el estilo de título del patrón</a:t>
            </a:r>
            <a:endParaRPr lang="es-ES" dirty="0"/>
          </a:p>
        </p:txBody>
      </p:sp>
      <p:sp>
        <p:nvSpPr>
          <p:cNvPr id="3" name="Marcador de posición de imagen 2"/>
          <p:cNvSpPr>
            <a:spLocks noGrp="1"/>
          </p:cNvSpPr>
          <p:nvPr>
            <p:ph type="pic" idx="1"/>
          </p:nvPr>
        </p:nvSpPr>
        <p:spPr>
          <a:xfrm>
            <a:off x="5180012" y="45720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Marcador de texto 3"/>
          <p:cNvSpPr>
            <a:spLocks noGrp="1"/>
          </p:cNvSpPr>
          <p:nvPr>
            <p:ph type="body" sz="half" idx="2"/>
          </p:nvPr>
        </p:nvSpPr>
        <p:spPr>
          <a:xfrm>
            <a:off x="839788" y="2057400"/>
            <a:ext cx="3932237" cy="3517900"/>
          </a:xfrm>
        </p:spPr>
        <p:txBody>
          <a:bodyPr/>
          <a:lstStyle>
            <a:lvl1pPr marL="0" indent="0">
              <a:buNone/>
              <a:defRPr sz="160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972801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vertical 2"/>
          <p:cNvSpPr>
            <a:spLocks noGrp="1"/>
          </p:cNvSpPr>
          <p:nvPr>
            <p:ph type="body" orient="vert" idx="1"/>
          </p:nvPr>
        </p:nvSpPr>
        <p:spPr/>
        <p:txBody>
          <a:bodyPr vert="eaVert"/>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420715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260975"/>
          </a:xfrm>
        </p:spPr>
        <p:txBody>
          <a:bodyPr vert="eaVert"/>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vertical 2"/>
          <p:cNvSpPr>
            <a:spLocks noGrp="1"/>
          </p:cNvSpPr>
          <p:nvPr>
            <p:ph type="body" orient="vert" idx="1"/>
          </p:nvPr>
        </p:nvSpPr>
        <p:spPr>
          <a:xfrm>
            <a:off x="838200" y="365125"/>
            <a:ext cx="7734300" cy="5260975"/>
          </a:xfrm>
        </p:spPr>
        <p:txBody>
          <a:bodyPr vert="eaVert"/>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69892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ierre">
    <p:bg>
      <p:bgPr>
        <a:solidFill>
          <a:srgbClr val="FFFFFF"/>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D99658-F803-46F7-9B17-D510C76B5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07" y="2045916"/>
            <a:ext cx="4345761" cy="1383084"/>
          </a:xfrm>
          <a:prstGeom prst="rect">
            <a:avLst/>
          </a:prstGeom>
        </p:spPr>
      </p:pic>
      <p:pic>
        <p:nvPicPr>
          <p:cNvPr id="4" name="Imagen 3">
            <a:extLst>
              <a:ext uri="{FF2B5EF4-FFF2-40B4-BE49-F238E27FC236}">
                <a16:creationId xmlns:a16="http://schemas.microsoft.com/office/drawing/2014/main" id="{F95E0394-360F-4FDE-AAB8-A555516D0ECB}"/>
              </a:ext>
            </a:extLst>
          </p:cNvPr>
          <p:cNvPicPr>
            <a:picLocks noChangeAspect="1"/>
          </p:cNvPicPr>
          <p:nvPr userDrawn="1"/>
        </p:nvPicPr>
        <p:blipFill>
          <a:blip r:embed="rId3">
            <a:duotone>
              <a:schemeClr val="accent2">
                <a:shade val="45000"/>
                <a:satMod val="135000"/>
              </a:schemeClr>
              <a:prstClr val="white"/>
            </a:duotone>
          </a:blip>
          <a:stretch>
            <a:fillRect/>
          </a:stretch>
        </p:blipFill>
        <p:spPr>
          <a:xfrm>
            <a:off x="6270171" y="0"/>
            <a:ext cx="5921829" cy="6858000"/>
          </a:xfrm>
          <a:prstGeom prst="rect">
            <a:avLst/>
          </a:prstGeom>
          <a:gradFill>
            <a:gsLst>
              <a:gs pos="0">
                <a:schemeClr val="dk1">
                  <a:satMod val="103000"/>
                  <a:lumMod val="102000"/>
                  <a:tint val="94000"/>
                </a:schemeClr>
              </a:gs>
              <a:gs pos="50000">
                <a:schemeClr val="dk1">
                  <a:satMod val="110000"/>
                  <a:lumMod val="100000"/>
                  <a:shade val="100000"/>
                </a:schemeClr>
              </a:gs>
              <a:gs pos="100000">
                <a:schemeClr val="dk1">
                  <a:lumMod val="99000"/>
                  <a:satMod val="120000"/>
                  <a:shade val="78000"/>
                </a:schemeClr>
              </a:gs>
            </a:gsLst>
            <a:lin ang="5400000" scaled="0"/>
          </a:gradFill>
        </p:spPr>
      </p:pic>
      <p:sp>
        <p:nvSpPr>
          <p:cNvPr id="5" name="Rectángulo 4">
            <a:extLst>
              <a:ext uri="{FF2B5EF4-FFF2-40B4-BE49-F238E27FC236}">
                <a16:creationId xmlns:a16="http://schemas.microsoft.com/office/drawing/2014/main" id="{00F57499-45B3-4D06-BB5D-C9902B687D27}"/>
              </a:ext>
            </a:extLst>
          </p:cNvPr>
          <p:cNvSpPr/>
          <p:nvPr/>
        </p:nvSpPr>
        <p:spPr>
          <a:xfrm>
            <a:off x="7699162" y="5323867"/>
            <a:ext cx="3516391" cy="584775"/>
          </a:xfrm>
          <a:prstGeom prst="rect">
            <a:avLst/>
          </a:prstGeom>
        </p:spPr>
        <p:txBody>
          <a:bodyPr wrap="square">
            <a:spAutoFit/>
          </a:bodyPr>
          <a:lstStyle/>
          <a:p>
            <a:r>
              <a:rPr lang="es-ES" sz="3200" b="1" dirty="0" err="1">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Hack</a:t>
            </a:r>
            <a:r>
              <a:rPr lang="es-ES" sz="3200" b="1" dirty="0">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 </a:t>
            </a:r>
            <a:r>
              <a:rPr lang="es-ES" sz="3200" b="1" dirty="0" err="1">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by</a:t>
            </a:r>
            <a:r>
              <a:rPr lang="es-ES" sz="3200" b="1" dirty="0">
                <a:ln w="12700" cap="rnd" cmpd="sng" algn="ctr">
                  <a:solidFill>
                    <a:srgbClr val="FFFFFF"/>
                  </a:solidFill>
                  <a:prstDash val="solid"/>
                  <a:bevel/>
                </a:ln>
                <a:solidFill>
                  <a:srgbClr val="FFFFFF"/>
                </a:solidFill>
                <a:effectLst>
                  <a:glow>
                    <a:schemeClr val="accent1"/>
                  </a:glow>
                  <a:reflection stA="13000" endPos="65000" dist="50800" dir="5400000" sy="-100000" algn="bl" rotWithShape="0"/>
                </a:effectLst>
                <a:latin typeface="Arial" panose="020B0604020202020204" pitchFamily="34" charset="0"/>
                <a:ea typeface="Times New Roman" panose="02020603050405020304" pitchFamily="18" charset="0"/>
                <a:cs typeface="Times New Roman" panose="02020603050405020304" pitchFamily="18" charset="0"/>
              </a:rPr>
              <a:t> Security</a:t>
            </a:r>
            <a:endParaRPr lang="es-ES" sz="3200" dirty="0">
              <a:ln w="12700" cap="rnd" cmpd="sng" algn="ctr">
                <a:solidFill>
                  <a:srgbClr val="FFFFFF"/>
                </a:solidFill>
                <a:prstDash val="solid"/>
                <a:bevel/>
              </a:ln>
              <a:solidFill>
                <a:srgbClr val="FFFFFF"/>
              </a:solidFill>
              <a:effectLst>
                <a:reflection stA="13000" endPos="65000" dist="50800" dir="5400000" sy="-100000" algn="bl" rotWithShape="0"/>
              </a:effectLst>
            </a:endParaRPr>
          </a:p>
        </p:txBody>
      </p:sp>
      <p:cxnSp>
        <p:nvCxnSpPr>
          <p:cNvPr id="6" name="Straight Connector 23">
            <a:extLst>
              <a:ext uri="{FF2B5EF4-FFF2-40B4-BE49-F238E27FC236}">
                <a16:creationId xmlns:a16="http://schemas.microsoft.com/office/drawing/2014/main" id="{BBA4089C-3876-4781-B0BB-D0F7B6B083BD}"/>
              </a:ext>
            </a:extLst>
          </p:cNvPr>
          <p:cNvCxnSpPr>
            <a:cxnSpLocks/>
          </p:cNvCxnSpPr>
          <p:nvPr/>
        </p:nvCxnSpPr>
        <p:spPr>
          <a:xfrm>
            <a:off x="11215553" y="5615480"/>
            <a:ext cx="503125" cy="0"/>
          </a:xfrm>
          <a:prstGeom prst="line">
            <a:avLst/>
          </a:prstGeom>
          <a:noFill/>
          <a:ln w="9525" cap="flat" cmpd="sng" algn="ctr">
            <a:solidFill>
              <a:srgbClr val="FFC000"/>
            </a:solidFill>
            <a:prstDash val="solid"/>
          </a:ln>
          <a:effectLst>
            <a:glow rad="63500">
              <a:srgbClr val="FFC000">
                <a:alpha val="40000"/>
              </a:srgbClr>
            </a:glow>
            <a:reflection blurRad="6350" stA="50000" endA="275" endPos="0" dist="101600" dir="5400000" sy="-100000" algn="bl" rotWithShape="0"/>
          </a:effectLst>
        </p:spPr>
      </p:cxnSp>
      <p:cxnSp>
        <p:nvCxnSpPr>
          <p:cNvPr id="8" name="Straight Connector 23">
            <a:extLst>
              <a:ext uri="{FF2B5EF4-FFF2-40B4-BE49-F238E27FC236}">
                <a16:creationId xmlns:a16="http://schemas.microsoft.com/office/drawing/2014/main" id="{03604925-36D9-4780-ADFD-37E0E19569F6}"/>
              </a:ext>
            </a:extLst>
          </p:cNvPr>
          <p:cNvCxnSpPr>
            <a:cxnSpLocks/>
          </p:cNvCxnSpPr>
          <p:nvPr/>
        </p:nvCxnSpPr>
        <p:spPr>
          <a:xfrm>
            <a:off x="7070829" y="5640228"/>
            <a:ext cx="503125" cy="0"/>
          </a:xfrm>
          <a:prstGeom prst="line">
            <a:avLst/>
          </a:prstGeom>
          <a:noFill/>
          <a:ln w="9525" cap="flat" cmpd="sng" algn="ctr">
            <a:solidFill>
              <a:srgbClr val="FFC000"/>
            </a:solidFill>
            <a:prstDash val="solid"/>
          </a:ln>
          <a:effectLst>
            <a:glow rad="63500">
              <a:srgbClr val="FFC000">
                <a:alpha val="40000"/>
              </a:srgbClr>
            </a:glow>
            <a:reflection blurRad="6350" stA="50000" endA="275" endPos="0" dist="101600" dir="5400000" sy="-100000" algn="bl" rotWithShape="0"/>
          </a:effectLst>
        </p:spPr>
      </p:cxnSp>
    </p:spTree>
    <p:extLst>
      <p:ext uri="{BB962C8B-B14F-4D97-AF65-F5344CB8AC3E}">
        <p14:creationId xmlns:p14="http://schemas.microsoft.com/office/powerpoint/2010/main" val="24076063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63082"/>
          </a:xfrm>
        </p:spPr>
        <p:txBody>
          <a:bodyPr/>
          <a:lstStyle>
            <a:lvl1pPr algn="ct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idx="1"/>
          </p:nvPr>
        </p:nvSpPr>
        <p:spPr>
          <a:xfrm>
            <a:off x="838200" y="1376218"/>
            <a:ext cx="10515600" cy="4253575"/>
          </a:xfrm>
        </p:spPr>
        <p:txBody>
          <a:bodyPr>
            <a:normAutofit/>
          </a:bodyPr>
          <a:lstStyle>
            <a:lvl1pPr marL="228600" indent="-228600">
              <a:buFont typeface="Wingdings" panose="05000000000000000000" pitchFamily="2" charset="2"/>
              <a:buChar char="v"/>
              <a:defRPr sz="2000">
                <a:latin typeface="Avenir Next" panose="020B0503020202020204" pitchFamily="34" charset="0"/>
              </a:defRPr>
            </a:lvl1pPr>
            <a:lvl2pPr marL="685800" indent="-228600">
              <a:buFont typeface="Wingdings" panose="05000000000000000000" pitchFamily="2" charset="2"/>
              <a:buChar char="§"/>
              <a:defRPr sz="2000">
                <a:latin typeface="Avenir Next" panose="020B0503020202020204" pitchFamily="34" charset="0"/>
              </a:defRPr>
            </a:lvl2pPr>
            <a:lvl3pPr>
              <a:defRPr sz="2000">
                <a:latin typeface="Avenir Next" panose="020B0503020202020204" pitchFamily="34" charset="0"/>
              </a:defRPr>
            </a:lvl3pPr>
            <a:lvl4pPr>
              <a:defRPr sz="2000">
                <a:latin typeface="Avenir Next" panose="020B0503020202020204" pitchFamily="34" charset="0"/>
              </a:defRPr>
            </a:lvl4pPr>
            <a:lvl5pPr>
              <a:defRPr sz="2000">
                <a:latin typeface="Avenir Next" panose="020B0503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número de diapositiva 5"/>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177068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8200" y="763588"/>
            <a:ext cx="10515600" cy="2852737"/>
          </a:xfrm>
        </p:spPr>
        <p:txBody>
          <a:bodyPr anchor="b"/>
          <a:lstStyle>
            <a:lvl1pPr algn="ctr">
              <a:defRPr sz="6000">
                <a:latin typeface="Avenir Next" panose="020B0503020202020204" pitchFamily="34" charset="0"/>
              </a:defRPr>
            </a:lvl1pPr>
          </a:lstStyle>
          <a:p>
            <a:r>
              <a:rPr lang="es-ES"/>
              <a:t>Haga clic para modificar el estilo de título del patrón</a:t>
            </a:r>
            <a:endParaRPr lang="es-ES" dirty="0"/>
          </a:p>
        </p:txBody>
      </p:sp>
      <p:sp>
        <p:nvSpPr>
          <p:cNvPr id="3" name="Marcador de texto 2"/>
          <p:cNvSpPr>
            <a:spLocks noGrp="1"/>
          </p:cNvSpPr>
          <p:nvPr>
            <p:ph type="body" idx="1"/>
          </p:nvPr>
        </p:nvSpPr>
        <p:spPr>
          <a:xfrm>
            <a:off x="838200" y="3802063"/>
            <a:ext cx="10515600" cy="1500187"/>
          </a:xfrm>
        </p:spPr>
        <p:txBody>
          <a:bodyPr/>
          <a:lstStyle>
            <a:lvl1pPr marL="0" indent="0">
              <a:buNone/>
              <a:defRPr sz="2400">
                <a:solidFill>
                  <a:schemeClr val="tx1">
                    <a:tint val="75000"/>
                  </a:schemeClr>
                </a:solidFill>
                <a:latin typeface="Avenir Next" panose="020B0503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6" name="Marcador de número de diapositiva 5"/>
          <p:cNvSpPr>
            <a:spLocks noGrp="1"/>
          </p:cNvSpPr>
          <p:nvPr>
            <p:ph type="sldNum" sz="quarter" idx="12"/>
          </p:nvPr>
        </p:nvSpPr>
        <p:spPr/>
        <p:txBody>
          <a:bodyPr/>
          <a:lstStyle>
            <a:lvl1pPr>
              <a:defRPr>
                <a:latin typeface="Avenir Next" panose="020B0503020202020204" pitchFamily="34" charset="0"/>
              </a:defRPr>
            </a:lvl1pPr>
          </a:lstStyle>
          <a:p>
            <a:fld id="{CC9C793B-3AF4-4EDD-819D-524AF408ACCD}" type="slidenum">
              <a:rPr lang="es-ES" smtClean="0"/>
              <a:t>‹Nº›</a:t>
            </a:fld>
            <a:endParaRPr lang="es-ES"/>
          </a:p>
        </p:txBody>
      </p:sp>
    </p:spTree>
    <p:extLst>
      <p:ext uri="{BB962C8B-B14F-4D97-AF65-F5344CB8AC3E}">
        <p14:creationId xmlns:p14="http://schemas.microsoft.com/office/powerpoint/2010/main" val="2206972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17575"/>
          </a:xfrm>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sz="half" idx="1"/>
          </p:nvPr>
        </p:nvSpPr>
        <p:spPr>
          <a:xfrm>
            <a:off x="838200" y="1422401"/>
            <a:ext cx="5181600" cy="4267200"/>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contenido 3"/>
          <p:cNvSpPr>
            <a:spLocks noGrp="1"/>
          </p:cNvSpPr>
          <p:nvPr>
            <p:ph sz="half" idx="2"/>
          </p:nvPr>
        </p:nvSpPr>
        <p:spPr>
          <a:xfrm>
            <a:off x="6172200" y="1422401"/>
            <a:ext cx="5181600" cy="4267200"/>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69169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6"/>
            <a:ext cx="10439400" cy="823912"/>
          </a:xfrm>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3" name="Marcador de texto 2"/>
          <p:cNvSpPr>
            <a:spLocks noGrp="1"/>
          </p:cNvSpPr>
          <p:nvPr>
            <p:ph type="body" idx="1"/>
          </p:nvPr>
        </p:nvSpPr>
        <p:spPr>
          <a:xfrm>
            <a:off x="836612" y="1273970"/>
            <a:ext cx="5157787" cy="823912"/>
          </a:xfrm>
        </p:spPr>
        <p:txBody>
          <a:bodyPr anchor="b"/>
          <a:lstStyle>
            <a:lvl1pPr marL="0" indent="0">
              <a:buNone/>
              <a:defRPr sz="2400" b="1">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36611" y="2185989"/>
            <a:ext cx="5157787" cy="3503611"/>
          </a:xfrm>
        </p:spPr>
        <p:txBody>
          <a:bodyPr/>
          <a:lstStyle>
            <a:lvl1pPr>
              <a:defRPr>
                <a:latin typeface="Avenir Next" panose="020B0503020202020204" pitchFamily="34" charset="0"/>
              </a:defRPr>
            </a:lvl1pPr>
            <a:lvl2pPr>
              <a:defRPr>
                <a:latin typeface="Avenir Next" panose="020B0503020202020204" pitchFamily="34" charset="0"/>
              </a:defRPr>
            </a:lvl2pPr>
            <a:lvl3pPr>
              <a:defRPr>
                <a:latin typeface="Avenir Next" panose="020B0503020202020204" pitchFamily="34" charset="0"/>
              </a:defRPr>
            </a:lvl3pPr>
            <a:lvl4pPr>
              <a:defRPr>
                <a:latin typeface="Avenir Next" panose="020B0503020202020204" pitchFamily="34" charset="0"/>
              </a:defRPr>
            </a:lvl4pPr>
            <a:lvl5pPr>
              <a:defRPr>
                <a:latin typeface="Avenir Next" panose="020B050302020202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Marcador de texto 4"/>
          <p:cNvSpPr>
            <a:spLocks noGrp="1"/>
          </p:cNvSpPr>
          <p:nvPr>
            <p:ph type="body" sz="quarter" idx="3"/>
          </p:nvPr>
        </p:nvSpPr>
        <p:spPr>
          <a:xfrm>
            <a:off x="6096000" y="1273970"/>
            <a:ext cx="5183188" cy="823912"/>
          </a:xfrm>
        </p:spPr>
        <p:txBody>
          <a:bodyPr anchor="b"/>
          <a:lstStyle>
            <a:lvl1pPr marL="0" indent="0">
              <a:buNone/>
              <a:defRPr sz="2400" b="1">
                <a:latin typeface="Avenir Next" panose="020B05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096000" y="2182814"/>
            <a:ext cx="5183188" cy="350361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9" name="Marcador de número de diapositiva 8"/>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02366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venir Next" panose="020B0503020202020204" pitchFamily="34" charset="0"/>
              </a:defRPr>
            </a:lvl1pPr>
          </a:lstStyle>
          <a:p>
            <a:r>
              <a:rPr lang="es-ES"/>
              <a:t>Haga clic para modificar el estilo de título del patrón</a:t>
            </a:r>
            <a:endParaRPr lang="es-ES" dirty="0"/>
          </a:p>
        </p:txBody>
      </p:sp>
      <p:sp>
        <p:nvSpPr>
          <p:cNvPr id="5" name="Marcador de número de diapositiva 4"/>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2446147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99156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570FB497-8769-4668-8D78-45BB4DF6BAB2}"/>
              </a:ext>
            </a:extLst>
          </p:cNvPr>
          <p:cNvSpPr>
            <a:spLocks noGrp="1"/>
          </p:cNvSpPr>
          <p:nvPr>
            <p:ph type="sldNum" sz="quarter" idx="10"/>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492605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atin typeface="Avenir Next" panose="020B0503020202020204" pitchFamily="34" charset="0"/>
              </a:defRPr>
            </a:lvl1pPr>
          </a:lstStyle>
          <a:p>
            <a:r>
              <a:rPr lang="es-ES"/>
              <a:t>Haga clic para modificar el estilo de título del patrón</a:t>
            </a:r>
            <a:endParaRPr lang="es-ES" dirty="0"/>
          </a:p>
        </p:txBody>
      </p:sp>
      <p:sp>
        <p:nvSpPr>
          <p:cNvPr id="3" name="Marcador de contenido 2"/>
          <p:cNvSpPr>
            <a:spLocks noGrp="1"/>
          </p:cNvSpPr>
          <p:nvPr>
            <p:ph idx="1"/>
          </p:nvPr>
        </p:nvSpPr>
        <p:spPr>
          <a:xfrm>
            <a:off x="5183188" y="987425"/>
            <a:ext cx="6172200" cy="4638675"/>
          </a:xfrm>
        </p:spPr>
        <p:txBody>
          <a:bodyPr/>
          <a:lstStyle>
            <a:lvl1pPr>
              <a:defRPr sz="3200">
                <a:latin typeface="Avenir Next" panose="020B0503020202020204" pitchFamily="34" charset="0"/>
              </a:defRPr>
            </a:lvl1pPr>
            <a:lvl2pPr>
              <a:defRPr sz="2800">
                <a:latin typeface="Avenir Next" panose="020B0503020202020204" pitchFamily="34" charset="0"/>
              </a:defRPr>
            </a:lvl2pPr>
            <a:lvl3pPr>
              <a:defRPr sz="2400">
                <a:latin typeface="Avenir Next" panose="020B0503020202020204" pitchFamily="34" charset="0"/>
              </a:defRPr>
            </a:lvl3pPr>
            <a:lvl4pPr>
              <a:defRPr sz="2000">
                <a:latin typeface="Avenir Next" panose="020B0503020202020204" pitchFamily="34" charset="0"/>
              </a:defRPr>
            </a:lvl4pPr>
            <a:lvl5pPr>
              <a:defRPr sz="2000">
                <a:latin typeface="Avenir Next" panose="020B0503020202020204" pitchFamily="34" charset="0"/>
              </a:defRPr>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texto 3"/>
          <p:cNvSpPr>
            <a:spLocks noGrp="1"/>
          </p:cNvSpPr>
          <p:nvPr>
            <p:ph type="body" sz="half" idx="2"/>
          </p:nvPr>
        </p:nvSpPr>
        <p:spPr>
          <a:xfrm>
            <a:off x="839788" y="2057400"/>
            <a:ext cx="3932237" cy="3568700"/>
          </a:xfrm>
        </p:spPr>
        <p:txBody>
          <a:bodyPr/>
          <a:lstStyle>
            <a:lvl1pPr marL="0" indent="0">
              <a:buNone/>
              <a:defRPr sz="1600">
                <a:latin typeface="Avenir Next" panose="020B05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Marcador de número de diapositiva 6"/>
          <p:cNvSpPr>
            <a:spLocks noGrp="1"/>
          </p:cNvSpPr>
          <p:nvPr>
            <p:ph type="sldNum" sz="quarter" idx="12"/>
          </p:nvPr>
        </p:nvSpPr>
        <p:spPr/>
        <p:txBody>
          <a:bodyPr/>
          <a:lstStyle/>
          <a:p>
            <a:fld id="{CC9C793B-3AF4-4EDD-819D-524AF408ACCD}" type="slidenum">
              <a:rPr lang="es-ES" smtClean="0"/>
              <a:t>‹Nº›</a:t>
            </a:fld>
            <a:endParaRPr lang="es-ES"/>
          </a:p>
        </p:txBody>
      </p:sp>
    </p:spTree>
    <p:extLst>
      <p:ext uri="{BB962C8B-B14F-4D97-AF65-F5344CB8AC3E}">
        <p14:creationId xmlns:p14="http://schemas.microsoft.com/office/powerpoint/2010/main" val="1721699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9000"/>
            <a:lum/>
            <a:extLst/>
          </a:blip>
          <a:srcRect/>
          <a:stretch>
            <a:fillRect l="-1000" r="-1000"/>
          </a:stretch>
        </a:blipFill>
        <a:effectLst/>
      </p:bgPr>
    </p:bg>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259AE212-4440-4B98-B8B0-198A09E4716D}"/>
              </a:ext>
            </a:extLst>
          </p:cNvPr>
          <p:cNvSpPr/>
          <p:nvPr/>
        </p:nvSpPr>
        <p:spPr>
          <a:xfrm>
            <a:off x="0" y="5766318"/>
            <a:ext cx="12192000" cy="1091682"/>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dirty="0"/>
          </a:p>
        </p:txBody>
      </p:sp>
      <p:sp>
        <p:nvSpPr>
          <p:cNvPr id="2" name="Marcador de título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es-ES" dirty="0"/>
              <a:t>Haga clic para modificar el estilo de título del patrón</a:t>
            </a:r>
          </a:p>
        </p:txBody>
      </p:sp>
      <p:sp>
        <p:nvSpPr>
          <p:cNvPr id="3" name="Marcador de texto 2"/>
          <p:cNvSpPr>
            <a:spLocks noGrp="1"/>
          </p:cNvSpPr>
          <p:nvPr>
            <p:ph type="body" idx="1"/>
          </p:nvPr>
        </p:nvSpPr>
        <p:spPr>
          <a:xfrm>
            <a:off x="838200" y="1825625"/>
            <a:ext cx="10515600" cy="3804168"/>
          </a:xfrm>
          <a:prstGeom prst="rect">
            <a:avLst/>
          </a:prstGeom>
          <a:noFill/>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número de diapositiva 5"/>
          <p:cNvSpPr>
            <a:spLocks noGrp="1"/>
          </p:cNvSpPr>
          <p:nvPr>
            <p:ph type="sldNum" sz="quarter" idx="4"/>
          </p:nvPr>
        </p:nvSpPr>
        <p:spPr>
          <a:xfrm>
            <a:off x="9344024" y="6127750"/>
            <a:ext cx="1808227" cy="365125"/>
          </a:xfrm>
          <a:prstGeom prst="rect">
            <a:avLst/>
          </a:prstGeom>
        </p:spPr>
        <p:txBody>
          <a:bodyPr vert="horz" lIns="91440" tIns="45720" rIns="91440" bIns="45720" rtlCol="0" anchor="ctr"/>
          <a:lstStyle>
            <a:lvl1pPr algn="r">
              <a:defRPr sz="1600">
                <a:solidFill>
                  <a:schemeClr val="bg1"/>
                </a:solidFill>
                <a:latin typeface="Avenir Next" panose="020B0503020202020204" pitchFamily="34" charset="0"/>
              </a:defRPr>
            </a:lvl1pPr>
          </a:lstStyle>
          <a:p>
            <a:fld id="{CC9C793B-3AF4-4EDD-819D-524AF408ACCD}" type="slidenum">
              <a:rPr lang="es-ES" smtClean="0"/>
              <a:t>‹Nº›</a:t>
            </a:fld>
            <a:endParaRPr lang="es-ES"/>
          </a:p>
        </p:txBody>
      </p:sp>
      <p:pic>
        <p:nvPicPr>
          <p:cNvPr id="8" name="Imagen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246" y="6176963"/>
            <a:ext cx="655508" cy="681037"/>
          </a:xfrm>
          <a:prstGeom prst="rect">
            <a:avLst/>
          </a:prstGeom>
        </p:spPr>
      </p:pic>
      <p:sp>
        <p:nvSpPr>
          <p:cNvPr id="11" name="Pergamino: horizontal 10">
            <a:extLst>
              <a:ext uri="{FF2B5EF4-FFF2-40B4-BE49-F238E27FC236}">
                <a16:creationId xmlns:a16="http://schemas.microsoft.com/office/drawing/2014/main" id="{E460142D-4D90-4030-A82B-17595E81F439}"/>
              </a:ext>
            </a:extLst>
          </p:cNvPr>
          <p:cNvSpPr/>
          <p:nvPr/>
        </p:nvSpPr>
        <p:spPr>
          <a:xfrm>
            <a:off x="3350815" y="6054319"/>
            <a:ext cx="5490369" cy="515679"/>
          </a:xfrm>
          <a:prstGeom prst="horizontalScroll">
            <a:avLst/>
          </a:prstGeom>
          <a:solidFill>
            <a:schemeClr val="tx2">
              <a:lumMod val="60000"/>
              <a:lumOff val="40000"/>
            </a:schemeClr>
          </a:solidFill>
          <a:ln>
            <a:solidFill>
              <a:schemeClr val="accent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500" dirty="0" smtClean="0">
                <a:solidFill>
                  <a:srgbClr val="FFC000"/>
                </a:solidFill>
              </a:rPr>
              <a:t>CSCE </a:t>
            </a:r>
            <a:r>
              <a:rPr lang="es-ES" sz="1500" dirty="0">
                <a:solidFill>
                  <a:schemeClr val="bg1"/>
                </a:solidFill>
              </a:rPr>
              <a:t>- </a:t>
            </a:r>
            <a:r>
              <a:rPr lang="es-ES" sz="1500" dirty="0">
                <a:solidFill>
                  <a:srgbClr val="FFC000"/>
                </a:solidFill>
              </a:rPr>
              <a:t>C</a:t>
            </a:r>
            <a:r>
              <a:rPr lang="es-ES" sz="1500" dirty="0"/>
              <a:t>urso de </a:t>
            </a:r>
            <a:r>
              <a:rPr lang="es-ES" sz="1500" dirty="0">
                <a:solidFill>
                  <a:srgbClr val="FFC000"/>
                </a:solidFill>
              </a:rPr>
              <a:t>S</a:t>
            </a:r>
            <a:r>
              <a:rPr lang="es-ES" sz="1500" dirty="0"/>
              <a:t>eguridad </a:t>
            </a:r>
            <a:r>
              <a:rPr lang="es-ES" sz="1500" dirty="0" smtClean="0">
                <a:solidFill>
                  <a:srgbClr val="FFC000"/>
                </a:solidFill>
              </a:rPr>
              <a:t>C</a:t>
            </a:r>
            <a:r>
              <a:rPr lang="es-ES" sz="1500" dirty="0" smtClean="0"/>
              <a:t>reación </a:t>
            </a:r>
            <a:r>
              <a:rPr lang="es-ES" sz="1500" dirty="0" err="1" smtClean="0">
                <a:solidFill>
                  <a:srgbClr val="FFC000"/>
                </a:solidFill>
              </a:rPr>
              <a:t>E</a:t>
            </a:r>
            <a:r>
              <a:rPr lang="es-ES" sz="1500" dirty="0" err="1" smtClean="0"/>
              <a:t>xploits</a:t>
            </a:r>
            <a:endParaRPr lang="es-ES" sz="1500" dirty="0"/>
          </a:p>
        </p:txBody>
      </p:sp>
      <p:sp>
        <p:nvSpPr>
          <p:cNvPr id="13" name="Diagrama de flujo: datos almacenados 12">
            <a:extLst>
              <a:ext uri="{FF2B5EF4-FFF2-40B4-BE49-F238E27FC236}">
                <a16:creationId xmlns:a16="http://schemas.microsoft.com/office/drawing/2014/main" id="{F10255C5-BD8C-4495-866A-CC250ED5F13E}"/>
              </a:ext>
            </a:extLst>
          </p:cNvPr>
          <p:cNvSpPr/>
          <p:nvPr/>
        </p:nvSpPr>
        <p:spPr>
          <a:xfrm>
            <a:off x="0" y="5767369"/>
            <a:ext cx="1039748" cy="109063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713 w 9046"/>
              <a:gd name="connsiteY0" fmla="*/ 0 h 10000"/>
              <a:gd name="connsiteX1" fmla="*/ 9046 w 9046"/>
              <a:gd name="connsiteY1" fmla="*/ 0 h 10000"/>
              <a:gd name="connsiteX2" fmla="*/ 7379 w 9046"/>
              <a:gd name="connsiteY2" fmla="*/ 5000 h 10000"/>
              <a:gd name="connsiteX3" fmla="*/ 9046 w 9046"/>
              <a:gd name="connsiteY3" fmla="*/ 10000 h 10000"/>
              <a:gd name="connsiteX4" fmla="*/ 713 w 9046"/>
              <a:gd name="connsiteY4" fmla="*/ 10000 h 10000"/>
              <a:gd name="connsiteX5" fmla="*/ 28 w 9046"/>
              <a:gd name="connsiteY5" fmla="*/ 5000 h 10000"/>
              <a:gd name="connsiteX6" fmla="*/ 713 w 9046"/>
              <a:gd name="connsiteY6" fmla="*/ 0 h 10000"/>
              <a:gd name="connsiteX0" fmla="*/ 787 w 9999"/>
              <a:gd name="connsiteY0" fmla="*/ 0 h 10000"/>
              <a:gd name="connsiteX1" fmla="*/ 9999 w 9999"/>
              <a:gd name="connsiteY1" fmla="*/ 0 h 10000"/>
              <a:gd name="connsiteX2" fmla="*/ 8156 w 9999"/>
              <a:gd name="connsiteY2" fmla="*/ 5000 h 10000"/>
              <a:gd name="connsiteX3" fmla="*/ 9999 w 9999"/>
              <a:gd name="connsiteY3" fmla="*/ 10000 h 10000"/>
              <a:gd name="connsiteX4" fmla="*/ 787 w 9999"/>
              <a:gd name="connsiteY4" fmla="*/ 10000 h 10000"/>
              <a:gd name="connsiteX5" fmla="*/ 30 w 9999"/>
              <a:gd name="connsiteY5" fmla="*/ 5000 h 10000"/>
              <a:gd name="connsiteX6" fmla="*/ 787 w 9999"/>
              <a:gd name="connsiteY6" fmla="*/ 0 h 10000"/>
              <a:gd name="connsiteX0" fmla="*/ 757 w 9970"/>
              <a:gd name="connsiteY0" fmla="*/ 0 h 10000"/>
              <a:gd name="connsiteX1" fmla="*/ 9970 w 9970"/>
              <a:gd name="connsiteY1" fmla="*/ 0 h 10000"/>
              <a:gd name="connsiteX2" fmla="*/ 8127 w 9970"/>
              <a:gd name="connsiteY2" fmla="*/ 5000 h 10000"/>
              <a:gd name="connsiteX3" fmla="*/ 9970 w 9970"/>
              <a:gd name="connsiteY3" fmla="*/ 10000 h 10000"/>
              <a:gd name="connsiteX4" fmla="*/ 757 w 9970"/>
              <a:gd name="connsiteY4" fmla="*/ 10000 h 10000"/>
              <a:gd name="connsiteX5" fmla="*/ 0 w 9970"/>
              <a:gd name="connsiteY5" fmla="*/ 5000 h 10000"/>
              <a:gd name="connsiteX6" fmla="*/ 757 w 9970"/>
              <a:gd name="connsiteY6" fmla="*/ 0 h 10000"/>
              <a:gd name="connsiteX0" fmla="*/ 173 w 9414"/>
              <a:gd name="connsiteY0" fmla="*/ 0 h 10000"/>
              <a:gd name="connsiteX1" fmla="*/ 9414 w 9414"/>
              <a:gd name="connsiteY1" fmla="*/ 0 h 10000"/>
              <a:gd name="connsiteX2" fmla="*/ 7565 w 9414"/>
              <a:gd name="connsiteY2" fmla="*/ 5000 h 10000"/>
              <a:gd name="connsiteX3" fmla="*/ 9414 w 9414"/>
              <a:gd name="connsiteY3" fmla="*/ 10000 h 10000"/>
              <a:gd name="connsiteX4" fmla="*/ 173 w 9414"/>
              <a:gd name="connsiteY4" fmla="*/ 10000 h 10000"/>
              <a:gd name="connsiteX5" fmla="*/ 0 w 9414"/>
              <a:gd name="connsiteY5" fmla="*/ 4825 h 10000"/>
              <a:gd name="connsiteX6" fmla="*/ 173 w 941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938 w 10754"/>
              <a:gd name="connsiteY0" fmla="*/ 0 h 10000"/>
              <a:gd name="connsiteX1" fmla="*/ 10754 w 10754"/>
              <a:gd name="connsiteY1" fmla="*/ 0 h 10000"/>
              <a:gd name="connsiteX2" fmla="*/ 8790 w 10754"/>
              <a:gd name="connsiteY2" fmla="*/ 5000 h 10000"/>
              <a:gd name="connsiteX3" fmla="*/ 10754 w 10754"/>
              <a:gd name="connsiteY3" fmla="*/ 10000 h 10000"/>
              <a:gd name="connsiteX4" fmla="*/ 938 w 10754"/>
              <a:gd name="connsiteY4" fmla="*/ 10000 h 10000"/>
              <a:gd name="connsiteX5" fmla="*/ 576 w 10754"/>
              <a:gd name="connsiteY5" fmla="*/ 4912 h 10000"/>
              <a:gd name="connsiteX6" fmla="*/ 938 w 1075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140 w 9956"/>
              <a:gd name="connsiteY0" fmla="*/ 0 h 10000"/>
              <a:gd name="connsiteX1" fmla="*/ 9956 w 9956"/>
              <a:gd name="connsiteY1" fmla="*/ 0 h 10000"/>
              <a:gd name="connsiteX2" fmla="*/ 7992 w 9956"/>
              <a:gd name="connsiteY2" fmla="*/ 5000 h 10000"/>
              <a:gd name="connsiteX3" fmla="*/ 9956 w 9956"/>
              <a:gd name="connsiteY3" fmla="*/ 10000 h 10000"/>
              <a:gd name="connsiteX4" fmla="*/ 140 w 9956"/>
              <a:gd name="connsiteY4" fmla="*/ 10000 h 10000"/>
              <a:gd name="connsiteX5" fmla="*/ 0 w 9956"/>
              <a:gd name="connsiteY5" fmla="*/ 4934 h 10000"/>
              <a:gd name="connsiteX6" fmla="*/ 140 w 9956"/>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41 w 10000"/>
              <a:gd name="connsiteY0" fmla="*/ 0 h 10000"/>
              <a:gd name="connsiteX1" fmla="*/ 10000 w 10000"/>
              <a:gd name="connsiteY1" fmla="*/ 0 h 10000"/>
              <a:gd name="connsiteX2" fmla="*/ 8027 w 10000"/>
              <a:gd name="connsiteY2" fmla="*/ 5000 h 10000"/>
              <a:gd name="connsiteX3" fmla="*/ 10000 w 10000"/>
              <a:gd name="connsiteY3" fmla="*/ 10000 h 10000"/>
              <a:gd name="connsiteX4" fmla="*/ 141 w 10000"/>
              <a:gd name="connsiteY4" fmla="*/ 10000 h 10000"/>
              <a:gd name="connsiteX5" fmla="*/ 0 w 10000"/>
              <a:gd name="connsiteY5" fmla="*/ 4934 h 10000"/>
              <a:gd name="connsiteX6" fmla="*/ 141 w 10000"/>
              <a:gd name="connsiteY6" fmla="*/ 0 h 10000"/>
              <a:gd name="connsiteX0" fmla="*/ 96 w 9955"/>
              <a:gd name="connsiteY0" fmla="*/ 0 h 10000"/>
              <a:gd name="connsiteX1" fmla="*/ 9955 w 9955"/>
              <a:gd name="connsiteY1" fmla="*/ 0 h 10000"/>
              <a:gd name="connsiteX2" fmla="*/ 7982 w 9955"/>
              <a:gd name="connsiteY2" fmla="*/ 5000 h 10000"/>
              <a:gd name="connsiteX3" fmla="*/ 9955 w 9955"/>
              <a:gd name="connsiteY3" fmla="*/ 10000 h 10000"/>
              <a:gd name="connsiteX4" fmla="*/ 96 w 9955"/>
              <a:gd name="connsiteY4" fmla="*/ 10000 h 10000"/>
              <a:gd name="connsiteX5" fmla="*/ 0 w 9955"/>
              <a:gd name="connsiteY5" fmla="*/ 4934 h 10000"/>
              <a:gd name="connsiteX6" fmla="*/ 96 w 9955"/>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51 w 9955"/>
              <a:gd name="connsiteY0" fmla="*/ 0 h 10000"/>
              <a:gd name="connsiteX1" fmla="*/ 9955 w 9955"/>
              <a:gd name="connsiteY1" fmla="*/ 0 h 10000"/>
              <a:gd name="connsiteX2" fmla="*/ 7973 w 9955"/>
              <a:gd name="connsiteY2" fmla="*/ 5000 h 10000"/>
              <a:gd name="connsiteX3" fmla="*/ 9955 w 9955"/>
              <a:gd name="connsiteY3" fmla="*/ 10000 h 10000"/>
              <a:gd name="connsiteX4" fmla="*/ 51 w 9955"/>
              <a:gd name="connsiteY4" fmla="*/ 10000 h 10000"/>
              <a:gd name="connsiteX5" fmla="*/ 0 w 9955"/>
              <a:gd name="connsiteY5" fmla="*/ 4934 h 10000"/>
              <a:gd name="connsiteX6" fmla="*/ 51 w 9955"/>
              <a:gd name="connsiteY6" fmla="*/ 0 h 10000"/>
              <a:gd name="connsiteX0" fmla="*/ 10 w 9959"/>
              <a:gd name="connsiteY0" fmla="*/ 0 h 10000"/>
              <a:gd name="connsiteX1" fmla="*/ 9959 w 9959"/>
              <a:gd name="connsiteY1" fmla="*/ 0 h 10000"/>
              <a:gd name="connsiteX2" fmla="*/ 7968 w 9959"/>
              <a:gd name="connsiteY2" fmla="*/ 5000 h 10000"/>
              <a:gd name="connsiteX3" fmla="*/ 9959 w 9959"/>
              <a:gd name="connsiteY3" fmla="*/ 10000 h 10000"/>
              <a:gd name="connsiteX4" fmla="*/ 10 w 9959"/>
              <a:gd name="connsiteY4" fmla="*/ 10000 h 10000"/>
              <a:gd name="connsiteX5" fmla="*/ 5 w 9959"/>
              <a:gd name="connsiteY5" fmla="*/ 4934 h 10000"/>
              <a:gd name="connsiteX6" fmla="*/ 10 w 9959"/>
              <a:gd name="connsiteY6" fmla="*/ 0 h 10000"/>
              <a:gd name="connsiteX0" fmla="*/ 10 w 10000"/>
              <a:gd name="connsiteY0" fmla="*/ 0 h 10000"/>
              <a:gd name="connsiteX1" fmla="*/ 10000 w 10000"/>
              <a:gd name="connsiteY1" fmla="*/ 0 h 10000"/>
              <a:gd name="connsiteX2" fmla="*/ 8001 w 10000"/>
              <a:gd name="connsiteY2" fmla="*/ 5000 h 10000"/>
              <a:gd name="connsiteX3" fmla="*/ 10000 w 10000"/>
              <a:gd name="connsiteY3" fmla="*/ 10000 h 10000"/>
              <a:gd name="connsiteX4" fmla="*/ 10 w 10000"/>
              <a:gd name="connsiteY4" fmla="*/ 10000 h 10000"/>
              <a:gd name="connsiteX5" fmla="*/ 5 w 10000"/>
              <a:gd name="connsiteY5" fmla="*/ 4934 h 10000"/>
              <a:gd name="connsiteX6" fmla="*/ 10 w 10000"/>
              <a:gd name="connsiteY6" fmla="*/ 0 h 10000"/>
              <a:gd name="connsiteX0" fmla="*/ 5 w 9995"/>
              <a:gd name="connsiteY0" fmla="*/ 0 h 10000"/>
              <a:gd name="connsiteX1" fmla="*/ 9995 w 9995"/>
              <a:gd name="connsiteY1" fmla="*/ 0 h 10000"/>
              <a:gd name="connsiteX2" fmla="*/ 7996 w 9995"/>
              <a:gd name="connsiteY2" fmla="*/ 5000 h 10000"/>
              <a:gd name="connsiteX3" fmla="*/ 9995 w 9995"/>
              <a:gd name="connsiteY3" fmla="*/ 10000 h 10000"/>
              <a:gd name="connsiteX4" fmla="*/ 5 w 9995"/>
              <a:gd name="connsiteY4" fmla="*/ 10000 h 10000"/>
              <a:gd name="connsiteX5" fmla="*/ 0 w 9995"/>
              <a:gd name="connsiteY5" fmla="*/ 4934 h 10000"/>
              <a:gd name="connsiteX6" fmla="*/ 5 w 9995"/>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5" h="10000">
                <a:moveTo>
                  <a:pt x="5" y="0"/>
                </a:moveTo>
                <a:lnTo>
                  <a:pt x="9995" y="0"/>
                </a:lnTo>
                <a:cubicBezTo>
                  <a:pt x="8890" y="0"/>
                  <a:pt x="7996" y="2239"/>
                  <a:pt x="7996" y="5000"/>
                </a:cubicBezTo>
                <a:cubicBezTo>
                  <a:pt x="7996" y="7761"/>
                  <a:pt x="8890" y="10000"/>
                  <a:pt x="9995" y="10000"/>
                </a:cubicBezTo>
                <a:lnTo>
                  <a:pt x="5" y="10000"/>
                </a:lnTo>
                <a:cubicBezTo>
                  <a:pt x="3" y="8311"/>
                  <a:pt x="2" y="6623"/>
                  <a:pt x="0" y="4934"/>
                </a:cubicBezTo>
                <a:cubicBezTo>
                  <a:pt x="2" y="3289"/>
                  <a:pt x="3" y="1645"/>
                  <a:pt x="5" y="0"/>
                </a:cubicBezTo>
                <a:close/>
              </a:path>
            </a:pathLst>
          </a:cu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Diagrama de flujo: datos almacenados 12">
            <a:extLst>
              <a:ext uri="{FF2B5EF4-FFF2-40B4-BE49-F238E27FC236}">
                <a16:creationId xmlns:a16="http://schemas.microsoft.com/office/drawing/2014/main" id="{649112A2-4284-4C06-8803-E737BCC7DF83}"/>
              </a:ext>
            </a:extLst>
          </p:cNvPr>
          <p:cNvSpPr/>
          <p:nvPr/>
        </p:nvSpPr>
        <p:spPr>
          <a:xfrm rot="10800000">
            <a:off x="11152252" y="5767369"/>
            <a:ext cx="1039748" cy="109063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713 w 9046"/>
              <a:gd name="connsiteY0" fmla="*/ 0 h 10000"/>
              <a:gd name="connsiteX1" fmla="*/ 9046 w 9046"/>
              <a:gd name="connsiteY1" fmla="*/ 0 h 10000"/>
              <a:gd name="connsiteX2" fmla="*/ 7379 w 9046"/>
              <a:gd name="connsiteY2" fmla="*/ 5000 h 10000"/>
              <a:gd name="connsiteX3" fmla="*/ 9046 w 9046"/>
              <a:gd name="connsiteY3" fmla="*/ 10000 h 10000"/>
              <a:gd name="connsiteX4" fmla="*/ 713 w 9046"/>
              <a:gd name="connsiteY4" fmla="*/ 10000 h 10000"/>
              <a:gd name="connsiteX5" fmla="*/ 28 w 9046"/>
              <a:gd name="connsiteY5" fmla="*/ 5000 h 10000"/>
              <a:gd name="connsiteX6" fmla="*/ 713 w 9046"/>
              <a:gd name="connsiteY6" fmla="*/ 0 h 10000"/>
              <a:gd name="connsiteX0" fmla="*/ 787 w 9999"/>
              <a:gd name="connsiteY0" fmla="*/ 0 h 10000"/>
              <a:gd name="connsiteX1" fmla="*/ 9999 w 9999"/>
              <a:gd name="connsiteY1" fmla="*/ 0 h 10000"/>
              <a:gd name="connsiteX2" fmla="*/ 8156 w 9999"/>
              <a:gd name="connsiteY2" fmla="*/ 5000 h 10000"/>
              <a:gd name="connsiteX3" fmla="*/ 9999 w 9999"/>
              <a:gd name="connsiteY3" fmla="*/ 10000 h 10000"/>
              <a:gd name="connsiteX4" fmla="*/ 787 w 9999"/>
              <a:gd name="connsiteY4" fmla="*/ 10000 h 10000"/>
              <a:gd name="connsiteX5" fmla="*/ 30 w 9999"/>
              <a:gd name="connsiteY5" fmla="*/ 5000 h 10000"/>
              <a:gd name="connsiteX6" fmla="*/ 787 w 9999"/>
              <a:gd name="connsiteY6" fmla="*/ 0 h 10000"/>
              <a:gd name="connsiteX0" fmla="*/ 757 w 9970"/>
              <a:gd name="connsiteY0" fmla="*/ 0 h 10000"/>
              <a:gd name="connsiteX1" fmla="*/ 9970 w 9970"/>
              <a:gd name="connsiteY1" fmla="*/ 0 h 10000"/>
              <a:gd name="connsiteX2" fmla="*/ 8127 w 9970"/>
              <a:gd name="connsiteY2" fmla="*/ 5000 h 10000"/>
              <a:gd name="connsiteX3" fmla="*/ 9970 w 9970"/>
              <a:gd name="connsiteY3" fmla="*/ 10000 h 10000"/>
              <a:gd name="connsiteX4" fmla="*/ 757 w 9970"/>
              <a:gd name="connsiteY4" fmla="*/ 10000 h 10000"/>
              <a:gd name="connsiteX5" fmla="*/ 0 w 9970"/>
              <a:gd name="connsiteY5" fmla="*/ 5000 h 10000"/>
              <a:gd name="connsiteX6" fmla="*/ 757 w 9970"/>
              <a:gd name="connsiteY6" fmla="*/ 0 h 10000"/>
              <a:gd name="connsiteX0" fmla="*/ 173 w 9414"/>
              <a:gd name="connsiteY0" fmla="*/ 0 h 10000"/>
              <a:gd name="connsiteX1" fmla="*/ 9414 w 9414"/>
              <a:gd name="connsiteY1" fmla="*/ 0 h 10000"/>
              <a:gd name="connsiteX2" fmla="*/ 7565 w 9414"/>
              <a:gd name="connsiteY2" fmla="*/ 5000 h 10000"/>
              <a:gd name="connsiteX3" fmla="*/ 9414 w 9414"/>
              <a:gd name="connsiteY3" fmla="*/ 10000 h 10000"/>
              <a:gd name="connsiteX4" fmla="*/ 173 w 9414"/>
              <a:gd name="connsiteY4" fmla="*/ 10000 h 10000"/>
              <a:gd name="connsiteX5" fmla="*/ 0 w 9414"/>
              <a:gd name="connsiteY5" fmla="*/ 4825 h 10000"/>
              <a:gd name="connsiteX6" fmla="*/ 173 w 941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938 w 10754"/>
              <a:gd name="connsiteY0" fmla="*/ 0 h 10000"/>
              <a:gd name="connsiteX1" fmla="*/ 10754 w 10754"/>
              <a:gd name="connsiteY1" fmla="*/ 0 h 10000"/>
              <a:gd name="connsiteX2" fmla="*/ 8790 w 10754"/>
              <a:gd name="connsiteY2" fmla="*/ 5000 h 10000"/>
              <a:gd name="connsiteX3" fmla="*/ 10754 w 10754"/>
              <a:gd name="connsiteY3" fmla="*/ 10000 h 10000"/>
              <a:gd name="connsiteX4" fmla="*/ 938 w 10754"/>
              <a:gd name="connsiteY4" fmla="*/ 10000 h 10000"/>
              <a:gd name="connsiteX5" fmla="*/ 576 w 10754"/>
              <a:gd name="connsiteY5" fmla="*/ 4912 h 10000"/>
              <a:gd name="connsiteX6" fmla="*/ 938 w 10754"/>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362 w 10178"/>
              <a:gd name="connsiteY0" fmla="*/ 0 h 10000"/>
              <a:gd name="connsiteX1" fmla="*/ 10178 w 10178"/>
              <a:gd name="connsiteY1" fmla="*/ 0 h 10000"/>
              <a:gd name="connsiteX2" fmla="*/ 8214 w 10178"/>
              <a:gd name="connsiteY2" fmla="*/ 5000 h 10000"/>
              <a:gd name="connsiteX3" fmla="*/ 10178 w 10178"/>
              <a:gd name="connsiteY3" fmla="*/ 10000 h 10000"/>
              <a:gd name="connsiteX4" fmla="*/ 362 w 10178"/>
              <a:gd name="connsiteY4" fmla="*/ 10000 h 10000"/>
              <a:gd name="connsiteX5" fmla="*/ 0 w 10178"/>
              <a:gd name="connsiteY5" fmla="*/ 4912 h 10000"/>
              <a:gd name="connsiteX6" fmla="*/ 362 w 10178"/>
              <a:gd name="connsiteY6" fmla="*/ 0 h 10000"/>
              <a:gd name="connsiteX0" fmla="*/ 140 w 9956"/>
              <a:gd name="connsiteY0" fmla="*/ 0 h 10000"/>
              <a:gd name="connsiteX1" fmla="*/ 9956 w 9956"/>
              <a:gd name="connsiteY1" fmla="*/ 0 h 10000"/>
              <a:gd name="connsiteX2" fmla="*/ 7992 w 9956"/>
              <a:gd name="connsiteY2" fmla="*/ 5000 h 10000"/>
              <a:gd name="connsiteX3" fmla="*/ 9956 w 9956"/>
              <a:gd name="connsiteY3" fmla="*/ 10000 h 10000"/>
              <a:gd name="connsiteX4" fmla="*/ 140 w 9956"/>
              <a:gd name="connsiteY4" fmla="*/ 10000 h 10000"/>
              <a:gd name="connsiteX5" fmla="*/ 0 w 9956"/>
              <a:gd name="connsiteY5" fmla="*/ 4934 h 10000"/>
              <a:gd name="connsiteX6" fmla="*/ 140 w 9956"/>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51 w 10010"/>
              <a:gd name="connsiteY0" fmla="*/ 0 h 10000"/>
              <a:gd name="connsiteX1" fmla="*/ 10010 w 10010"/>
              <a:gd name="connsiteY1" fmla="*/ 0 h 10000"/>
              <a:gd name="connsiteX2" fmla="*/ 8037 w 10010"/>
              <a:gd name="connsiteY2" fmla="*/ 5000 h 10000"/>
              <a:gd name="connsiteX3" fmla="*/ 10010 w 10010"/>
              <a:gd name="connsiteY3" fmla="*/ 10000 h 10000"/>
              <a:gd name="connsiteX4" fmla="*/ 151 w 10010"/>
              <a:gd name="connsiteY4" fmla="*/ 10000 h 10000"/>
              <a:gd name="connsiteX5" fmla="*/ 10 w 10010"/>
              <a:gd name="connsiteY5" fmla="*/ 4934 h 10000"/>
              <a:gd name="connsiteX6" fmla="*/ 151 w 10010"/>
              <a:gd name="connsiteY6" fmla="*/ 0 h 10000"/>
              <a:gd name="connsiteX0" fmla="*/ 141 w 10000"/>
              <a:gd name="connsiteY0" fmla="*/ 0 h 10000"/>
              <a:gd name="connsiteX1" fmla="*/ 10000 w 10000"/>
              <a:gd name="connsiteY1" fmla="*/ 0 h 10000"/>
              <a:gd name="connsiteX2" fmla="*/ 8027 w 10000"/>
              <a:gd name="connsiteY2" fmla="*/ 5000 h 10000"/>
              <a:gd name="connsiteX3" fmla="*/ 10000 w 10000"/>
              <a:gd name="connsiteY3" fmla="*/ 10000 h 10000"/>
              <a:gd name="connsiteX4" fmla="*/ 141 w 10000"/>
              <a:gd name="connsiteY4" fmla="*/ 10000 h 10000"/>
              <a:gd name="connsiteX5" fmla="*/ 0 w 10000"/>
              <a:gd name="connsiteY5" fmla="*/ 4934 h 10000"/>
              <a:gd name="connsiteX6" fmla="*/ 141 w 10000"/>
              <a:gd name="connsiteY6" fmla="*/ 0 h 10000"/>
              <a:gd name="connsiteX0" fmla="*/ 96 w 9955"/>
              <a:gd name="connsiteY0" fmla="*/ 0 h 10000"/>
              <a:gd name="connsiteX1" fmla="*/ 9955 w 9955"/>
              <a:gd name="connsiteY1" fmla="*/ 0 h 10000"/>
              <a:gd name="connsiteX2" fmla="*/ 7982 w 9955"/>
              <a:gd name="connsiteY2" fmla="*/ 5000 h 10000"/>
              <a:gd name="connsiteX3" fmla="*/ 9955 w 9955"/>
              <a:gd name="connsiteY3" fmla="*/ 10000 h 10000"/>
              <a:gd name="connsiteX4" fmla="*/ 96 w 9955"/>
              <a:gd name="connsiteY4" fmla="*/ 10000 h 10000"/>
              <a:gd name="connsiteX5" fmla="*/ 0 w 9955"/>
              <a:gd name="connsiteY5" fmla="*/ 4934 h 10000"/>
              <a:gd name="connsiteX6" fmla="*/ 96 w 9955"/>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96 w 10000"/>
              <a:gd name="connsiteY0" fmla="*/ 0 h 10000"/>
              <a:gd name="connsiteX1" fmla="*/ 10000 w 10000"/>
              <a:gd name="connsiteY1" fmla="*/ 0 h 10000"/>
              <a:gd name="connsiteX2" fmla="*/ 8018 w 10000"/>
              <a:gd name="connsiteY2" fmla="*/ 5000 h 10000"/>
              <a:gd name="connsiteX3" fmla="*/ 10000 w 10000"/>
              <a:gd name="connsiteY3" fmla="*/ 10000 h 10000"/>
              <a:gd name="connsiteX4" fmla="*/ 96 w 10000"/>
              <a:gd name="connsiteY4" fmla="*/ 10000 h 10000"/>
              <a:gd name="connsiteX5" fmla="*/ 0 w 10000"/>
              <a:gd name="connsiteY5" fmla="*/ 4934 h 10000"/>
              <a:gd name="connsiteX6" fmla="*/ 96 w 10000"/>
              <a:gd name="connsiteY6" fmla="*/ 0 h 10000"/>
              <a:gd name="connsiteX0" fmla="*/ 51 w 9955"/>
              <a:gd name="connsiteY0" fmla="*/ 0 h 10000"/>
              <a:gd name="connsiteX1" fmla="*/ 9955 w 9955"/>
              <a:gd name="connsiteY1" fmla="*/ 0 h 10000"/>
              <a:gd name="connsiteX2" fmla="*/ 7973 w 9955"/>
              <a:gd name="connsiteY2" fmla="*/ 5000 h 10000"/>
              <a:gd name="connsiteX3" fmla="*/ 9955 w 9955"/>
              <a:gd name="connsiteY3" fmla="*/ 10000 h 10000"/>
              <a:gd name="connsiteX4" fmla="*/ 51 w 9955"/>
              <a:gd name="connsiteY4" fmla="*/ 10000 h 10000"/>
              <a:gd name="connsiteX5" fmla="*/ 0 w 9955"/>
              <a:gd name="connsiteY5" fmla="*/ 4934 h 10000"/>
              <a:gd name="connsiteX6" fmla="*/ 51 w 9955"/>
              <a:gd name="connsiteY6" fmla="*/ 0 h 10000"/>
              <a:gd name="connsiteX0" fmla="*/ 10 w 9959"/>
              <a:gd name="connsiteY0" fmla="*/ 0 h 10000"/>
              <a:gd name="connsiteX1" fmla="*/ 9959 w 9959"/>
              <a:gd name="connsiteY1" fmla="*/ 0 h 10000"/>
              <a:gd name="connsiteX2" fmla="*/ 7968 w 9959"/>
              <a:gd name="connsiteY2" fmla="*/ 5000 h 10000"/>
              <a:gd name="connsiteX3" fmla="*/ 9959 w 9959"/>
              <a:gd name="connsiteY3" fmla="*/ 10000 h 10000"/>
              <a:gd name="connsiteX4" fmla="*/ 10 w 9959"/>
              <a:gd name="connsiteY4" fmla="*/ 10000 h 10000"/>
              <a:gd name="connsiteX5" fmla="*/ 5 w 9959"/>
              <a:gd name="connsiteY5" fmla="*/ 4934 h 10000"/>
              <a:gd name="connsiteX6" fmla="*/ 10 w 9959"/>
              <a:gd name="connsiteY6" fmla="*/ 0 h 10000"/>
              <a:gd name="connsiteX0" fmla="*/ 10 w 10000"/>
              <a:gd name="connsiteY0" fmla="*/ 0 h 10000"/>
              <a:gd name="connsiteX1" fmla="*/ 10000 w 10000"/>
              <a:gd name="connsiteY1" fmla="*/ 0 h 10000"/>
              <a:gd name="connsiteX2" fmla="*/ 8001 w 10000"/>
              <a:gd name="connsiteY2" fmla="*/ 5000 h 10000"/>
              <a:gd name="connsiteX3" fmla="*/ 10000 w 10000"/>
              <a:gd name="connsiteY3" fmla="*/ 10000 h 10000"/>
              <a:gd name="connsiteX4" fmla="*/ 10 w 10000"/>
              <a:gd name="connsiteY4" fmla="*/ 10000 h 10000"/>
              <a:gd name="connsiteX5" fmla="*/ 5 w 10000"/>
              <a:gd name="connsiteY5" fmla="*/ 4934 h 10000"/>
              <a:gd name="connsiteX6" fmla="*/ 10 w 10000"/>
              <a:gd name="connsiteY6" fmla="*/ 0 h 10000"/>
              <a:gd name="connsiteX0" fmla="*/ 5 w 9995"/>
              <a:gd name="connsiteY0" fmla="*/ 0 h 10000"/>
              <a:gd name="connsiteX1" fmla="*/ 9995 w 9995"/>
              <a:gd name="connsiteY1" fmla="*/ 0 h 10000"/>
              <a:gd name="connsiteX2" fmla="*/ 7996 w 9995"/>
              <a:gd name="connsiteY2" fmla="*/ 5000 h 10000"/>
              <a:gd name="connsiteX3" fmla="*/ 9995 w 9995"/>
              <a:gd name="connsiteY3" fmla="*/ 10000 h 10000"/>
              <a:gd name="connsiteX4" fmla="*/ 5 w 9995"/>
              <a:gd name="connsiteY4" fmla="*/ 10000 h 10000"/>
              <a:gd name="connsiteX5" fmla="*/ 0 w 9995"/>
              <a:gd name="connsiteY5" fmla="*/ 4934 h 10000"/>
              <a:gd name="connsiteX6" fmla="*/ 5 w 9995"/>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5" h="10000">
                <a:moveTo>
                  <a:pt x="5" y="0"/>
                </a:moveTo>
                <a:lnTo>
                  <a:pt x="9995" y="0"/>
                </a:lnTo>
                <a:cubicBezTo>
                  <a:pt x="8890" y="0"/>
                  <a:pt x="7996" y="2239"/>
                  <a:pt x="7996" y="5000"/>
                </a:cubicBezTo>
                <a:cubicBezTo>
                  <a:pt x="7996" y="7761"/>
                  <a:pt x="8890" y="10000"/>
                  <a:pt x="9995" y="10000"/>
                </a:cubicBezTo>
                <a:lnTo>
                  <a:pt x="5" y="10000"/>
                </a:lnTo>
                <a:cubicBezTo>
                  <a:pt x="3" y="8311"/>
                  <a:pt x="2" y="6623"/>
                  <a:pt x="0" y="4934"/>
                </a:cubicBezTo>
                <a:cubicBezTo>
                  <a:pt x="2" y="3289"/>
                  <a:pt x="3" y="1645"/>
                  <a:pt x="5" y="0"/>
                </a:cubicBezTo>
                <a:close/>
              </a:path>
            </a:pathLst>
          </a:cu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Imagen 15">
            <a:extLst>
              <a:ext uri="{FF2B5EF4-FFF2-40B4-BE49-F238E27FC236}">
                <a16:creationId xmlns:a16="http://schemas.microsoft.com/office/drawing/2014/main" id="{644BD533-83A0-455C-8F41-8C943E63C18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9748" y="6183779"/>
            <a:ext cx="1916176" cy="394874"/>
          </a:xfrm>
          <a:prstGeom prst="rect">
            <a:avLst/>
          </a:prstGeom>
        </p:spPr>
      </p:pic>
      <p:sp>
        <p:nvSpPr>
          <p:cNvPr id="17" name="Flecha: cheurón 16">
            <a:extLst>
              <a:ext uri="{FF2B5EF4-FFF2-40B4-BE49-F238E27FC236}">
                <a16:creationId xmlns:a16="http://schemas.microsoft.com/office/drawing/2014/main" id="{B17CE64C-89D5-465B-BA40-7C1AE17C4B1F}"/>
              </a:ext>
            </a:extLst>
          </p:cNvPr>
          <p:cNvSpPr/>
          <p:nvPr/>
        </p:nvSpPr>
        <p:spPr>
          <a:xfrm>
            <a:off x="191326" y="5764471"/>
            <a:ext cx="584200" cy="1091682"/>
          </a:xfrm>
          <a:prstGeom prst="chevron">
            <a:avLst/>
          </a:prstGeom>
          <a:solidFill>
            <a:srgbClr val="FFC000"/>
          </a:solidFill>
          <a:ln>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solidFill>
                <a:schemeClr val="tx1"/>
              </a:solidFill>
            </a:endParaRPr>
          </a:p>
        </p:txBody>
      </p:sp>
      <p:sp>
        <p:nvSpPr>
          <p:cNvPr id="18" name="Flecha: cheurón 17">
            <a:extLst>
              <a:ext uri="{FF2B5EF4-FFF2-40B4-BE49-F238E27FC236}">
                <a16:creationId xmlns:a16="http://schemas.microsoft.com/office/drawing/2014/main" id="{E03F6180-E995-404F-8DD5-F2B5BB8260F0}"/>
              </a:ext>
            </a:extLst>
          </p:cNvPr>
          <p:cNvSpPr/>
          <p:nvPr/>
        </p:nvSpPr>
        <p:spPr>
          <a:xfrm rot="10800000">
            <a:off x="11416474" y="5766318"/>
            <a:ext cx="584200" cy="1091682"/>
          </a:xfrm>
          <a:prstGeom prst="chevron">
            <a:avLst/>
          </a:prstGeom>
          <a:solidFill>
            <a:srgbClr val="FFC000"/>
          </a:solidFill>
          <a:ln>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solidFill>
                <a:schemeClr val="tx1"/>
              </a:solidFill>
            </a:endParaRPr>
          </a:p>
        </p:txBody>
      </p:sp>
      <p:sp>
        <p:nvSpPr>
          <p:cNvPr id="22" name="Triángulo rectángulo 21">
            <a:extLst>
              <a:ext uri="{FF2B5EF4-FFF2-40B4-BE49-F238E27FC236}">
                <a16:creationId xmlns:a16="http://schemas.microsoft.com/office/drawing/2014/main" id="{87DCC1B2-6246-42FF-87F8-2C2460923DF2}"/>
              </a:ext>
            </a:extLst>
          </p:cNvPr>
          <p:cNvSpPr/>
          <p:nvPr/>
        </p:nvSpPr>
        <p:spPr>
          <a:xfrm rot="5400000">
            <a:off x="-34132" y="34132"/>
            <a:ext cx="1325564" cy="1257300"/>
          </a:xfrm>
          <a:prstGeom prst="rtTriangle">
            <a:avLst/>
          </a:prstGeom>
          <a:solidFill>
            <a:schemeClr val="tx2">
              <a:lumMod val="60000"/>
              <a:lumOff val="40000"/>
            </a:schemeClr>
          </a:solidFill>
          <a:ln>
            <a:solidFill>
              <a:schemeClr val="tx2">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pic>
        <p:nvPicPr>
          <p:cNvPr id="24" name="Imagen 23" descr="Imagen que contiene señal, exterior&#10;&#10;Descripción generada automáticamente">
            <a:extLst>
              <a:ext uri="{FF2B5EF4-FFF2-40B4-BE49-F238E27FC236}">
                <a16:creationId xmlns:a16="http://schemas.microsoft.com/office/drawing/2014/main" id="{E4365DE4-36F3-4034-93BD-E14BF2CF2EF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83166" y="71178"/>
            <a:ext cx="625588" cy="649951"/>
          </a:xfrm>
          <a:prstGeom prst="rect">
            <a:avLst/>
          </a:prstGeom>
        </p:spPr>
      </p:pic>
    </p:spTree>
    <p:extLst>
      <p:ext uri="{BB962C8B-B14F-4D97-AF65-F5344CB8AC3E}">
        <p14:creationId xmlns:p14="http://schemas.microsoft.com/office/powerpoint/2010/main" val="2885548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sldNum="0" hdr="0" ftr="0" dt="0"/>
  <p:txStyles>
    <p:titleStyle>
      <a:lvl1pPr algn="ctr" defTabSz="914400" rtl="0" eaLnBrk="1" latinLnBrk="0" hangingPunct="1">
        <a:lnSpc>
          <a:spcPct val="90000"/>
        </a:lnSpc>
        <a:spcBef>
          <a:spcPct val="0"/>
        </a:spcBef>
        <a:buNone/>
        <a:defRPr lang="es-ES" sz="3600" b="1" kern="1200" dirty="0">
          <a:solidFill>
            <a:srgbClr val="F6BB00"/>
          </a:solidFill>
          <a:latin typeface="Avenir Next" panose="020B0503020202020204"/>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accent1"/>
          </a:solidFill>
          <a:latin typeface="Avenir Next" panose="020B0503020202020204"/>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accent1"/>
          </a:solidFill>
          <a:latin typeface="Avenir Next" panose="020B0503020202020204"/>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accent1"/>
          </a:solidFill>
          <a:latin typeface="Avenir Next" panose="020B0503020202020204"/>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accent1"/>
          </a:solidFill>
          <a:latin typeface="Avenir Next" panose="020B0503020202020204"/>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accent1"/>
          </a:solidFill>
          <a:latin typeface="Avenir Next" panose="020B0503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19.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apple.com/library/archive/documentation/System/Conceptual/ManPages_iPhoneOS/man3/strcat.3.html#//apple_ref/doc/man/3/strcat" TargetMode="External"/><Relationship Id="rId2" Type="http://schemas.openxmlformats.org/officeDocument/2006/relationships/hyperlink" Target="https://developer.apple.com/library/archive/documentation/System/Conceptual/ManPages_iPhoneOS/man3/strcpy.3.html#//apple_ref/doc/man/3/strcpy"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cplusplus.com/reference/cstdio/puts/" TargetMode="External"/><Relationship Id="rId2" Type="http://schemas.openxmlformats.org/officeDocument/2006/relationships/hyperlink" Target="http://www.cplusplus.com/reference/cstdio/gets/"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www.cplusplus.com/reference/cstdio/vsprintf/" TargetMode="External"/><Relationship Id="rId2" Type="http://schemas.openxmlformats.org/officeDocument/2006/relationships/hyperlink" Target="http://www.cplusplus.com/reference/cstdio/sprintf/" TargetMode="External"/><Relationship Id="rId1" Type="http://schemas.openxmlformats.org/officeDocument/2006/relationships/slideLayout" Target="../slideLayouts/slideLayout4.xml"/><Relationship Id="rId4" Type="http://schemas.openxmlformats.org/officeDocument/2006/relationships/hyperlink" Target="http://www.cplusplus.com/reference/cstdio/scan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
            <a:lum/>
          </a:blip>
          <a:srcRect/>
          <a:stretch>
            <a:fillRect/>
          </a:stretch>
        </a:blip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E3BFD3D-1D28-4769-AB20-0D5692E17E0F}"/>
              </a:ext>
            </a:extLst>
          </p:cNvPr>
          <p:cNvSpPr txBox="1">
            <a:spLocks/>
          </p:cNvSpPr>
          <p:nvPr/>
        </p:nvSpPr>
        <p:spPr>
          <a:xfrm>
            <a:off x="636651" y="393229"/>
            <a:ext cx="10515600" cy="1225252"/>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lang="es-ES" sz="6000" b="1" kern="1200">
                <a:solidFill>
                  <a:srgbClr val="F6BB00"/>
                </a:solidFill>
                <a:latin typeface="Avenir Next" panose="020B0503020202020204" pitchFamily="34" charset="0"/>
                <a:ea typeface="+mj-ea"/>
                <a:cs typeface="+mj-cs"/>
              </a:defRPr>
            </a:lvl1pPr>
          </a:lstStyle>
          <a:p>
            <a:r>
              <a:rPr lang="es-ES" sz="8000" dirty="0" smtClean="0">
                <a:ln>
                  <a:solidFill>
                    <a:srgbClr val="FFC000"/>
                  </a:solidFill>
                </a:ln>
                <a:effectLst>
                  <a:outerShdw blurRad="50800" dist="38100" dir="13500000" algn="br" rotWithShape="0">
                    <a:prstClr val="black">
                      <a:alpha val="40000"/>
                    </a:prstClr>
                  </a:outerShdw>
                  <a:reflection stA="0" endPos="65000" dist="50800" dir="5400000" sy="-100000" algn="bl" rotWithShape="0"/>
                </a:effectLst>
              </a:rPr>
              <a:t>CSCE</a:t>
            </a:r>
            <a:endParaRPr lang="es-ES" sz="8000" dirty="0">
              <a:ln>
                <a:solidFill>
                  <a:srgbClr val="FFC000"/>
                </a:solidFill>
              </a:ln>
              <a:effectLst>
                <a:outerShdw blurRad="50800" dist="38100" dir="13500000" algn="br" rotWithShape="0">
                  <a:prstClr val="black">
                    <a:alpha val="40000"/>
                  </a:prstClr>
                </a:outerShdw>
                <a:reflection stA="0" endPos="65000" dist="50800" dir="5400000" sy="-100000" algn="bl" rotWithShape="0"/>
              </a:effectLst>
            </a:endParaRPr>
          </a:p>
        </p:txBody>
      </p:sp>
      <p:sp>
        <p:nvSpPr>
          <p:cNvPr id="5" name="Marcador de texto 2">
            <a:extLst>
              <a:ext uri="{FF2B5EF4-FFF2-40B4-BE49-F238E27FC236}">
                <a16:creationId xmlns:a16="http://schemas.microsoft.com/office/drawing/2014/main" id="{86ACBBED-6B9F-4E3E-96A2-F28FD2879339}"/>
              </a:ext>
            </a:extLst>
          </p:cNvPr>
          <p:cNvSpPr txBox="1">
            <a:spLocks/>
          </p:cNvSpPr>
          <p:nvPr/>
        </p:nvSpPr>
        <p:spPr>
          <a:xfrm>
            <a:off x="838200" y="1618481"/>
            <a:ext cx="10515600" cy="1500187"/>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1"/>
                </a:solidFill>
                <a:latin typeface="Avenir Next" panose="020B05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Avenir Next" panose="020B0503020202020204"/>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Avenir Next" panose="020B0503020202020204"/>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venir Next" panose="020B0503020202020204"/>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Avenir Next" panose="020B0503020202020204"/>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4400" b="1" dirty="0">
                <a:solidFill>
                  <a:srgbClr val="FFC000"/>
                </a:solidFill>
              </a:rPr>
              <a:t>C</a:t>
            </a:r>
            <a:r>
              <a:rPr lang="es-ES" sz="4400" b="1" dirty="0"/>
              <a:t>urso de </a:t>
            </a:r>
            <a:r>
              <a:rPr lang="es-ES" sz="4400" b="1" dirty="0">
                <a:solidFill>
                  <a:srgbClr val="FFC000"/>
                </a:solidFill>
              </a:rPr>
              <a:t>S</a:t>
            </a:r>
            <a:r>
              <a:rPr lang="es-ES" sz="4400" b="1" dirty="0"/>
              <a:t>eguridad </a:t>
            </a:r>
            <a:r>
              <a:rPr lang="es-ES" sz="4400" b="1" dirty="0" smtClean="0">
                <a:solidFill>
                  <a:srgbClr val="FFC000"/>
                </a:solidFill>
              </a:rPr>
              <a:t>C</a:t>
            </a:r>
            <a:r>
              <a:rPr lang="es-ES" sz="4400" b="1" dirty="0" smtClean="0"/>
              <a:t>reación </a:t>
            </a:r>
            <a:r>
              <a:rPr lang="es-ES" sz="4400" b="1" dirty="0" err="1" smtClean="0">
                <a:solidFill>
                  <a:srgbClr val="FFC000"/>
                </a:solidFill>
              </a:rPr>
              <a:t>E</a:t>
            </a:r>
            <a:r>
              <a:rPr lang="es-ES" sz="4400" b="1" dirty="0" err="1" smtClean="0"/>
              <a:t>xploits</a:t>
            </a:r>
            <a:endParaRPr lang="es-ES" sz="4400" b="1" dirty="0"/>
          </a:p>
          <a:p>
            <a:r>
              <a:rPr lang="es-ES" sz="2000" b="1" dirty="0"/>
              <a:t>SERGIO RODRÍGUEZ </a:t>
            </a:r>
            <a:r>
              <a:rPr lang="es-ES" sz="2000" b="1" dirty="0" smtClean="0"/>
              <a:t>GIJÓN </a:t>
            </a:r>
            <a:r>
              <a:rPr lang="es-ES" sz="2000" b="1" dirty="0"/>
              <a:t>– </a:t>
            </a:r>
            <a:r>
              <a:rPr lang="es-ES" sz="2000" b="1" dirty="0" smtClean="0"/>
              <a:t>Hacker Ético</a:t>
            </a:r>
            <a:endParaRPr lang="es-ES" sz="2000" b="1" dirty="0"/>
          </a:p>
        </p:txBody>
      </p:sp>
      <p:sp>
        <p:nvSpPr>
          <p:cNvPr id="9" name="Rectángulo redondeado 8"/>
          <p:cNvSpPr/>
          <p:nvPr/>
        </p:nvSpPr>
        <p:spPr>
          <a:xfrm>
            <a:off x="6392008" y="3805310"/>
            <a:ext cx="4655528" cy="114915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11" name="Rectángulo 10"/>
          <p:cNvSpPr/>
          <p:nvPr/>
        </p:nvSpPr>
        <p:spPr>
          <a:xfrm>
            <a:off x="5592151" y="3805311"/>
            <a:ext cx="6372820" cy="1077218"/>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3600" b="1" cap="none" spc="0" dirty="0" smtClean="0">
                <a:ln w="38100">
                  <a:solidFill>
                    <a:schemeClr val="tx1"/>
                  </a:solidFill>
                </a:ln>
                <a:solidFill>
                  <a:schemeClr val="accent1"/>
                </a:solidFill>
                <a:effectLst/>
              </a:rPr>
              <a:t>Módulo 5</a:t>
            </a:r>
          </a:p>
          <a:p>
            <a:pPr algn="ctr"/>
            <a:r>
              <a:rPr lang="nl-NL" sz="2800" b="1" dirty="0" smtClean="0">
                <a:ln w="38100">
                  <a:solidFill>
                    <a:schemeClr val="tx1"/>
                  </a:solidFill>
                </a:ln>
                <a:solidFill>
                  <a:schemeClr val="accent1"/>
                </a:solidFill>
              </a:rPr>
              <a:t>Evasión de NX y ASLR</a:t>
            </a:r>
            <a:endParaRPr lang="es-ES" sz="2800" b="1" cap="none" spc="0" dirty="0">
              <a:ln w="38100">
                <a:solidFill>
                  <a:schemeClr val="tx1"/>
                </a:solidFill>
              </a:ln>
              <a:solidFill>
                <a:schemeClr val="accent1"/>
              </a:solidFill>
              <a:effectLst/>
            </a:endParaRPr>
          </a:p>
        </p:txBody>
      </p:sp>
      <p:pic>
        <p:nvPicPr>
          <p:cNvPr id="8" name="Picture 2" descr="Resultado de imagen de water glass overflow"/>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469011" y="3309435"/>
            <a:ext cx="2346990" cy="225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193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200" b="1" dirty="0" smtClean="0">
                <a:solidFill>
                  <a:schemeClr val="bg1"/>
                </a:solidFill>
                <a:latin typeface="Calibri Light" panose="020F0302020204030204" pitchFamily="34" charset="0"/>
                <a:cs typeface="Calibri Light" panose="020F0302020204030204" pitchFamily="34" charset="0"/>
              </a:rPr>
              <a:t>Evitar “concatenación” insegura.</a:t>
            </a:r>
            <a:endParaRPr lang="es-ES" sz="2200" b="1"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Teoría adicional de Buffer </a:t>
            </a:r>
            <a:r>
              <a:rPr lang="es-ES" dirty="0" err="1" smtClean="0">
                <a:ln w="12700">
                  <a:solidFill>
                    <a:schemeClr val="bg1"/>
                  </a:solidFill>
                </a:ln>
                <a:solidFill>
                  <a:schemeClr val="bg1"/>
                </a:solidFill>
              </a:rPr>
              <a:t>Overflow</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4184717749"/>
              </p:ext>
            </p:extLst>
          </p:nvPr>
        </p:nvGraphicFramePr>
        <p:xfrm>
          <a:off x="1423195" y="1881501"/>
          <a:ext cx="9561634" cy="3662680"/>
        </p:xfrm>
        <a:graphic>
          <a:graphicData uri="http://schemas.openxmlformats.org/drawingml/2006/table">
            <a:tbl>
              <a:tblPr firstRow="1" bandRow="1">
                <a:tableStyleId>{5C22544A-7EE6-4342-B048-85BDC9FD1C3A}</a:tableStyleId>
              </a:tblPr>
              <a:tblGrid>
                <a:gridCol w="3579111">
                  <a:extLst>
                    <a:ext uri="{9D8B030D-6E8A-4147-A177-3AD203B41FA5}">
                      <a16:colId xmlns:a16="http://schemas.microsoft.com/office/drawing/2014/main" val="2815624810"/>
                    </a:ext>
                  </a:extLst>
                </a:gridCol>
                <a:gridCol w="5982523">
                  <a:extLst>
                    <a:ext uri="{9D8B030D-6E8A-4147-A177-3AD203B41FA5}">
                      <a16:colId xmlns:a16="http://schemas.microsoft.com/office/drawing/2014/main" val="1960093304"/>
                    </a:ext>
                  </a:extLst>
                </a:gridCol>
              </a:tblGrid>
              <a:tr h="370840">
                <a:tc>
                  <a:txBody>
                    <a:bodyPr/>
                    <a:lstStyle/>
                    <a:p>
                      <a:pPr algn="ctr"/>
                      <a:r>
                        <a:rPr lang="es-ES" sz="1800" dirty="0" smtClean="0">
                          <a:solidFill>
                            <a:srgbClr val="FFFFFF"/>
                          </a:solidFill>
                        </a:rPr>
                        <a:t>Función insegura</a:t>
                      </a:r>
                      <a:endParaRPr lang="es-ES" sz="1800" dirty="0">
                        <a:solidFill>
                          <a:srgbClr val="FFFFFF"/>
                        </a:solidFill>
                      </a:endParaRPr>
                    </a:p>
                  </a:txBody>
                  <a:tcPr/>
                </a:tc>
                <a:tc>
                  <a:txBody>
                    <a:bodyPr/>
                    <a:lstStyle/>
                    <a:p>
                      <a:pPr algn="ctr"/>
                      <a:r>
                        <a:rPr lang="es-ES" sz="1800" dirty="0" smtClean="0">
                          <a:solidFill>
                            <a:srgbClr val="FFFFFF"/>
                          </a:solidFill>
                        </a:rPr>
                        <a:t>Función</a:t>
                      </a:r>
                      <a:r>
                        <a:rPr lang="es-ES" sz="1800" baseline="0" dirty="0" smtClean="0">
                          <a:solidFill>
                            <a:srgbClr val="FFFFFF"/>
                          </a:solidFill>
                        </a:rPr>
                        <a:t> segura</a:t>
                      </a:r>
                      <a:endParaRPr lang="es-ES" sz="1800" dirty="0">
                        <a:solidFill>
                          <a:srgbClr val="FFFFFF"/>
                        </a:solidFill>
                      </a:endParaRPr>
                    </a:p>
                  </a:txBody>
                  <a:tcPr/>
                </a:tc>
                <a:extLst>
                  <a:ext uri="{0D108BD9-81ED-4DB2-BD59-A6C34878D82A}">
                    <a16:rowId xmlns:a16="http://schemas.microsoft.com/office/drawing/2014/main" val="402216142"/>
                  </a:ext>
                </a:extLst>
              </a:tr>
              <a:tr h="370840">
                <a:tc>
                  <a:txBody>
                    <a:bodyPr/>
                    <a:lstStyle/>
                    <a:p>
                      <a:r>
                        <a:rPr lang="es-ES" sz="1400" b="1" kern="1200" dirty="0" smtClean="0">
                          <a:solidFill>
                            <a:schemeClr val="dk1"/>
                          </a:solidFill>
                          <a:effectLst/>
                          <a:latin typeface="+mn-lt"/>
                          <a:ea typeface="+mn-ea"/>
                          <a:cs typeface="+mn-cs"/>
                        </a:rPr>
                        <a:t>{</a:t>
                      </a:r>
                    </a:p>
                    <a:p>
                      <a:r>
                        <a:rPr lang="es-ES" sz="1400" b="1" kern="1200" dirty="0" err="1" smtClean="0">
                          <a:solidFill>
                            <a:schemeClr val="dk1"/>
                          </a:solidFill>
                          <a:effectLst/>
                          <a:latin typeface="+mn-lt"/>
                          <a:ea typeface="+mn-ea"/>
                          <a:cs typeface="+mn-cs"/>
                        </a:rPr>
                        <a:t>char</a:t>
                      </a:r>
                      <a:r>
                        <a:rPr lang="es-ES" sz="1400" b="1" kern="1200" dirty="0" smtClean="0">
                          <a:solidFill>
                            <a:schemeClr val="dk1"/>
                          </a:solidFill>
                          <a:effectLst/>
                          <a:latin typeface="+mn-lt"/>
                          <a:ea typeface="+mn-ea"/>
                          <a:cs typeface="+mn-cs"/>
                        </a:rPr>
                        <a:t> file[MAX_PATH];</a:t>
                      </a:r>
                    </a:p>
                    <a:p>
                      <a:r>
                        <a:rPr lang="es-ES" sz="1400" b="1" kern="1200" dirty="0" smtClean="0">
                          <a:solidFill>
                            <a:schemeClr val="dk1"/>
                          </a:solidFill>
                          <a:effectLst/>
                          <a:latin typeface="+mn-lt"/>
                          <a:ea typeface="+mn-ea"/>
                          <a:cs typeface="+mn-cs"/>
                        </a:rPr>
                        <a:t>...</a:t>
                      </a:r>
                    </a:p>
                    <a:p>
                      <a:r>
                        <a:rPr lang="es-ES" sz="1400" b="1" kern="1200" dirty="0" err="1" smtClean="0">
                          <a:solidFill>
                            <a:schemeClr val="dk1"/>
                          </a:solidFill>
                          <a:effectLst/>
                          <a:latin typeface="+mn-lt"/>
                          <a:ea typeface="+mn-ea"/>
                          <a:cs typeface="+mn-cs"/>
                        </a:rPr>
                        <a:t>addsfx</a:t>
                      </a:r>
                      <a:r>
                        <a:rPr lang="es-ES" sz="1400" b="1" kern="1200" dirty="0" smtClean="0">
                          <a:solidFill>
                            <a:schemeClr val="dk1"/>
                          </a:solidFill>
                          <a:effectLst/>
                          <a:latin typeface="+mn-lt"/>
                          <a:ea typeface="+mn-ea"/>
                          <a:cs typeface="+mn-cs"/>
                        </a:rPr>
                        <a:t>(file);</a:t>
                      </a:r>
                    </a:p>
                    <a:p>
                      <a:r>
                        <a:rPr lang="es-ES" sz="1400" b="1" kern="1200" dirty="0" smtClean="0">
                          <a:solidFill>
                            <a:schemeClr val="dk1"/>
                          </a:solidFill>
                          <a:effectLst/>
                          <a:latin typeface="+mn-lt"/>
                          <a:ea typeface="+mn-ea"/>
                          <a:cs typeface="+mn-cs"/>
                        </a:rPr>
                        <a:t>...</a:t>
                      </a:r>
                    </a:p>
                    <a:p>
                      <a:r>
                        <a:rPr lang="es-ES" sz="1400" b="1" kern="1200" dirty="0" smtClean="0">
                          <a:solidFill>
                            <a:schemeClr val="dk1"/>
                          </a:solidFill>
                          <a:effectLst/>
                          <a:latin typeface="+mn-lt"/>
                          <a:ea typeface="+mn-ea"/>
                          <a:cs typeface="+mn-cs"/>
                        </a:rPr>
                        <a:t>}</a:t>
                      </a:r>
                    </a:p>
                    <a:p>
                      <a:r>
                        <a:rPr lang="es-ES" sz="1400" b="1" kern="1200" dirty="0" err="1" smtClean="0">
                          <a:solidFill>
                            <a:schemeClr val="dk1"/>
                          </a:solidFill>
                          <a:effectLst/>
                          <a:latin typeface="+mn-lt"/>
                          <a:ea typeface="+mn-ea"/>
                          <a:cs typeface="+mn-cs"/>
                        </a:rPr>
                        <a:t>static</a:t>
                      </a:r>
                      <a:r>
                        <a:rPr lang="es-ES" sz="1400" b="1" kern="1200" dirty="0" smtClean="0">
                          <a:solidFill>
                            <a:schemeClr val="dk1"/>
                          </a:solidFill>
                          <a:effectLst/>
                          <a:latin typeface="+mn-lt"/>
                          <a:ea typeface="+mn-ea"/>
                          <a:cs typeface="+mn-cs"/>
                        </a:rPr>
                        <a:t> *</a:t>
                      </a:r>
                      <a:r>
                        <a:rPr lang="es-ES" sz="1400" b="1" kern="1200" dirty="0" err="1" smtClean="0">
                          <a:solidFill>
                            <a:schemeClr val="dk1"/>
                          </a:solidFill>
                          <a:effectLst/>
                          <a:latin typeface="+mn-lt"/>
                          <a:ea typeface="+mn-ea"/>
                          <a:cs typeface="+mn-cs"/>
                        </a:rPr>
                        <a:t>suffix</a:t>
                      </a:r>
                      <a:r>
                        <a:rPr lang="es-ES" sz="1400" b="1" kern="1200" dirty="0" smtClean="0">
                          <a:solidFill>
                            <a:schemeClr val="dk1"/>
                          </a:solidFill>
                          <a:effectLst/>
                          <a:latin typeface="+mn-lt"/>
                          <a:ea typeface="+mn-ea"/>
                          <a:cs typeface="+mn-cs"/>
                        </a:rPr>
                        <a:t> = ".</a:t>
                      </a:r>
                      <a:r>
                        <a:rPr lang="es-ES" sz="1400" b="1" kern="1200" dirty="0" err="1" smtClean="0">
                          <a:solidFill>
                            <a:schemeClr val="dk1"/>
                          </a:solidFill>
                          <a:effectLst/>
                          <a:latin typeface="+mn-lt"/>
                          <a:ea typeface="+mn-ea"/>
                          <a:cs typeface="+mn-cs"/>
                        </a:rPr>
                        <a:t>ext</a:t>
                      </a:r>
                      <a:r>
                        <a:rPr lang="es-ES" sz="1400" b="1" kern="1200" dirty="0" smtClean="0">
                          <a:solidFill>
                            <a:schemeClr val="dk1"/>
                          </a:solidFill>
                          <a:effectLst/>
                          <a:latin typeface="+mn-lt"/>
                          <a:ea typeface="+mn-ea"/>
                          <a:cs typeface="+mn-cs"/>
                        </a:rPr>
                        <a:t>";</a:t>
                      </a:r>
                    </a:p>
                    <a:p>
                      <a:r>
                        <a:rPr lang="es-ES" sz="1400" b="1" kern="1200" dirty="0" err="1" smtClean="0">
                          <a:solidFill>
                            <a:schemeClr val="dk1"/>
                          </a:solidFill>
                          <a:effectLst/>
                          <a:latin typeface="+mn-lt"/>
                          <a:ea typeface="+mn-ea"/>
                          <a:cs typeface="+mn-cs"/>
                        </a:rPr>
                        <a:t>char</a:t>
                      </a:r>
                      <a:r>
                        <a:rPr lang="es-ES" sz="1400" b="1" kern="1200" dirty="0" smtClean="0">
                          <a:solidFill>
                            <a:schemeClr val="dk1"/>
                          </a:solidFill>
                          <a:effectLst/>
                          <a:latin typeface="+mn-lt"/>
                          <a:ea typeface="+mn-ea"/>
                          <a:cs typeface="+mn-cs"/>
                        </a:rPr>
                        <a:t> *</a:t>
                      </a:r>
                      <a:r>
                        <a:rPr lang="es-ES" sz="1400" b="1" kern="1200" dirty="0" err="1" smtClean="0">
                          <a:solidFill>
                            <a:schemeClr val="dk1"/>
                          </a:solidFill>
                          <a:effectLst/>
                          <a:latin typeface="+mn-lt"/>
                          <a:ea typeface="+mn-ea"/>
                          <a:cs typeface="+mn-cs"/>
                        </a:rPr>
                        <a:t>addsfx</a:t>
                      </a:r>
                      <a:r>
                        <a:rPr lang="es-ES" sz="1400" b="1" kern="1200" dirty="0" smtClean="0">
                          <a:solidFill>
                            <a:schemeClr val="dk1"/>
                          </a:solidFill>
                          <a:effectLst/>
                          <a:latin typeface="+mn-lt"/>
                          <a:ea typeface="+mn-ea"/>
                          <a:cs typeface="+mn-cs"/>
                        </a:rPr>
                        <a:t>(</a:t>
                      </a:r>
                      <a:r>
                        <a:rPr lang="es-ES" sz="1400" b="1" kern="1200" dirty="0" err="1" smtClean="0">
                          <a:solidFill>
                            <a:schemeClr val="dk1"/>
                          </a:solidFill>
                          <a:effectLst/>
                          <a:latin typeface="+mn-lt"/>
                          <a:ea typeface="+mn-ea"/>
                          <a:cs typeface="+mn-cs"/>
                        </a:rPr>
                        <a:t>char</a:t>
                      </a:r>
                      <a:r>
                        <a:rPr lang="es-ES" sz="1400" b="1" kern="1200" dirty="0" smtClean="0">
                          <a:solidFill>
                            <a:schemeClr val="dk1"/>
                          </a:solidFill>
                          <a:effectLst/>
                          <a:latin typeface="+mn-lt"/>
                          <a:ea typeface="+mn-ea"/>
                          <a:cs typeface="+mn-cs"/>
                        </a:rPr>
                        <a:t> *</a:t>
                      </a:r>
                      <a:r>
                        <a:rPr lang="es-ES" sz="1400" b="1" kern="1200" dirty="0" err="1" smtClean="0">
                          <a:solidFill>
                            <a:schemeClr val="dk1"/>
                          </a:solidFill>
                          <a:effectLst/>
                          <a:latin typeface="+mn-lt"/>
                          <a:ea typeface="+mn-ea"/>
                          <a:cs typeface="+mn-cs"/>
                        </a:rPr>
                        <a:t>buf</a:t>
                      </a:r>
                      <a:r>
                        <a:rPr lang="es-ES" sz="1400" b="1" kern="1200" dirty="0" smtClean="0">
                          <a:solidFill>
                            <a:schemeClr val="dk1"/>
                          </a:solidFill>
                          <a:effectLst/>
                          <a:latin typeface="+mn-lt"/>
                          <a:ea typeface="+mn-ea"/>
                          <a:cs typeface="+mn-cs"/>
                        </a:rPr>
                        <a:t>)</a:t>
                      </a:r>
                    </a:p>
                    <a:p>
                      <a:r>
                        <a:rPr lang="es-ES" sz="1400" b="1" kern="1200" dirty="0" smtClean="0">
                          <a:solidFill>
                            <a:schemeClr val="dk1"/>
                          </a:solidFill>
                          <a:effectLst/>
                          <a:latin typeface="+mn-lt"/>
                          <a:ea typeface="+mn-ea"/>
                          <a:cs typeface="+mn-cs"/>
                        </a:rPr>
                        <a:t>{</a:t>
                      </a:r>
                    </a:p>
                    <a:p>
                      <a:r>
                        <a:rPr lang="es-ES" sz="1400" b="1" kern="1200" dirty="0" err="1" smtClean="0">
                          <a:solidFill>
                            <a:schemeClr val="dk1"/>
                          </a:solidFill>
                          <a:effectLst/>
                          <a:latin typeface="+mn-lt"/>
                          <a:ea typeface="+mn-ea"/>
                          <a:cs typeface="+mn-cs"/>
                        </a:rPr>
                        <a:t>return</a:t>
                      </a:r>
                      <a:r>
                        <a:rPr lang="es-ES" sz="1400" b="1" kern="1200" dirty="0" smtClean="0">
                          <a:solidFill>
                            <a:schemeClr val="dk1"/>
                          </a:solidFill>
                          <a:effectLst/>
                          <a:latin typeface="+mn-lt"/>
                          <a:ea typeface="+mn-ea"/>
                          <a:cs typeface="+mn-cs"/>
                        </a:rPr>
                        <a:t> </a:t>
                      </a:r>
                      <a:r>
                        <a:rPr lang="es-ES" sz="1400" b="1" kern="1200" dirty="0" err="1" smtClean="0">
                          <a:solidFill>
                            <a:schemeClr val="dk1"/>
                          </a:solidFill>
                          <a:effectLst/>
                          <a:latin typeface="+mn-lt"/>
                          <a:ea typeface="+mn-ea"/>
                          <a:cs typeface="+mn-cs"/>
                        </a:rPr>
                        <a:t>strcat</a:t>
                      </a:r>
                      <a:r>
                        <a:rPr lang="es-ES" sz="1400" b="1" kern="1200" dirty="0" smtClean="0">
                          <a:solidFill>
                            <a:schemeClr val="dk1"/>
                          </a:solidFill>
                          <a:effectLst/>
                          <a:latin typeface="+mn-lt"/>
                          <a:ea typeface="+mn-ea"/>
                          <a:cs typeface="+mn-cs"/>
                        </a:rPr>
                        <a:t>(</a:t>
                      </a:r>
                      <a:r>
                        <a:rPr lang="es-ES" sz="1400" b="1" kern="1200" dirty="0" err="1" smtClean="0">
                          <a:solidFill>
                            <a:schemeClr val="dk1"/>
                          </a:solidFill>
                          <a:effectLst/>
                          <a:latin typeface="+mn-lt"/>
                          <a:ea typeface="+mn-ea"/>
                          <a:cs typeface="+mn-cs"/>
                        </a:rPr>
                        <a:t>buf</a:t>
                      </a:r>
                      <a:r>
                        <a:rPr lang="es-ES" sz="1400" b="1" kern="1200" dirty="0" smtClean="0">
                          <a:solidFill>
                            <a:schemeClr val="dk1"/>
                          </a:solidFill>
                          <a:effectLst/>
                          <a:latin typeface="+mn-lt"/>
                          <a:ea typeface="+mn-ea"/>
                          <a:cs typeface="+mn-cs"/>
                        </a:rPr>
                        <a:t>, </a:t>
                      </a:r>
                      <a:r>
                        <a:rPr lang="es-ES" sz="1400" b="1" kern="1200" dirty="0" err="1" smtClean="0">
                          <a:solidFill>
                            <a:schemeClr val="dk1"/>
                          </a:solidFill>
                          <a:effectLst/>
                          <a:latin typeface="+mn-lt"/>
                          <a:ea typeface="+mn-ea"/>
                          <a:cs typeface="+mn-cs"/>
                        </a:rPr>
                        <a:t>suffix</a:t>
                      </a:r>
                      <a:r>
                        <a:rPr lang="es-ES" sz="1400" b="1" kern="1200" dirty="0" smtClean="0">
                          <a:solidFill>
                            <a:schemeClr val="dk1"/>
                          </a:solidFill>
                          <a:effectLst/>
                          <a:latin typeface="+mn-lt"/>
                          <a:ea typeface="+mn-ea"/>
                          <a:cs typeface="+mn-cs"/>
                        </a:rPr>
                        <a:t>);</a:t>
                      </a:r>
                    </a:p>
                    <a:p>
                      <a:r>
                        <a:rPr lang="es-ES" sz="1400" b="1" kern="1200" dirty="0" smtClean="0">
                          <a:solidFill>
                            <a:schemeClr val="dk1"/>
                          </a:solidFill>
                          <a:effectLst/>
                          <a:latin typeface="+mn-lt"/>
                          <a:ea typeface="+mn-ea"/>
                          <a:cs typeface="+mn-cs"/>
                        </a:rPr>
                        <a:t>}</a:t>
                      </a:r>
                      <a:endParaRPr lang="es-ES" sz="1400" b="1" kern="1200" dirty="0">
                        <a:solidFill>
                          <a:schemeClr val="dk1"/>
                        </a:solidFill>
                        <a:effectLst/>
                        <a:latin typeface="+mn-lt"/>
                        <a:ea typeface="+mn-ea"/>
                        <a:cs typeface="+mn-cs"/>
                      </a:endParaRPr>
                    </a:p>
                  </a:txBody>
                  <a:tcPr anchor="ctr">
                    <a:solidFill>
                      <a:srgbClr val="C00000"/>
                    </a:solidFill>
                  </a:tcPr>
                </a:tc>
                <a:tc>
                  <a:txBody>
                    <a:bodyPr/>
                    <a:lstStyle/>
                    <a:p>
                      <a:r>
                        <a:rPr lang="es-ES" sz="1400" b="0" kern="1200" dirty="0" smtClean="0">
                          <a:solidFill>
                            <a:schemeClr val="dk1"/>
                          </a:solidFill>
                          <a:effectLst/>
                          <a:latin typeface="+mn-lt"/>
                          <a:ea typeface="+mn-ea"/>
                          <a:cs typeface="+mn-cs"/>
                        </a:rPr>
                        <a:t>{</a:t>
                      </a:r>
                    </a:p>
                    <a:p>
                      <a:r>
                        <a:rPr lang="es-ES" sz="1400" b="0" kern="1200" dirty="0" err="1" smtClean="0">
                          <a:solidFill>
                            <a:schemeClr val="dk1"/>
                          </a:solidFill>
                          <a:effectLst/>
                          <a:latin typeface="+mn-lt"/>
                          <a:ea typeface="+mn-ea"/>
                          <a:cs typeface="+mn-cs"/>
                        </a:rPr>
                        <a:t>char</a:t>
                      </a:r>
                      <a:r>
                        <a:rPr lang="es-ES" sz="1400" b="0" kern="1200" dirty="0" smtClean="0">
                          <a:solidFill>
                            <a:schemeClr val="dk1"/>
                          </a:solidFill>
                          <a:effectLst/>
                          <a:latin typeface="+mn-lt"/>
                          <a:ea typeface="+mn-ea"/>
                          <a:cs typeface="+mn-cs"/>
                        </a:rPr>
                        <a:t> file[MAX_PATH];</a:t>
                      </a:r>
                    </a:p>
                    <a:p>
                      <a:r>
                        <a:rPr lang="es-ES" sz="1400" b="0" kern="1200" dirty="0" smtClean="0">
                          <a:solidFill>
                            <a:schemeClr val="dk1"/>
                          </a:solidFill>
                          <a:effectLst/>
                          <a:latin typeface="+mn-lt"/>
                          <a:ea typeface="+mn-ea"/>
                          <a:cs typeface="+mn-cs"/>
                        </a:rPr>
                        <a:t>...</a:t>
                      </a:r>
                    </a:p>
                    <a:p>
                      <a:r>
                        <a:rPr lang="es-ES" sz="1400" b="0" kern="1200" dirty="0" err="1" smtClean="0">
                          <a:solidFill>
                            <a:schemeClr val="dk1"/>
                          </a:solidFill>
                          <a:effectLst/>
                          <a:latin typeface="+mn-lt"/>
                          <a:ea typeface="+mn-ea"/>
                          <a:cs typeface="+mn-cs"/>
                        </a:rPr>
                        <a:t>addsfx</a:t>
                      </a:r>
                      <a:r>
                        <a:rPr lang="es-ES" sz="1400" b="0" kern="1200" dirty="0" smtClean="0">
                          <a:solidFill>
                            <a:schemeClr val="dk1"/>
                          </a:solidFill>
                          <a:effectLst/>
                          <a:latin typeface="+mn-lt"/>
                          <a:ea typeface="+mn-ea"/>
                          <a:cs typeface="+mn-cs"/>
                        </a:rPr>
                        <a:t>(file, </a:t>
                      </a:r>
                      <a:r>
                        <a:rPr lang="es-ES" sz="1400" b="0" kern="1200" dirty="0" err="1" smtClean="0">
                          <a:solidFill>
                            <a:schemeClr val="dk1"/>
                          </a:solidFill>
                          <a:effectLst/>
                          <a:latin typeface="+mn-lt"/>
                          <a:ea typeface="+mn-ea"/>
                          <a:cs typeface="+mn-cs"/>
                        </a:rPr>
                        <a:t>sizeof</a:t>
                      </a:r>
                      <a:r>
                        <a:rPr lang="es-ES" sz="1400" b="0" kern="1200" dirty="0" smtClean="0">
                          <a:solidFill>
                            <a:schemeClr val="dk1"/>
                          </a:solidFill>
                          <a:effectLst/>
                          <a:latin typeface="+mn-lt"/>
                          <a:ea typeface="+mn-ea"/>
                          <a:cs typeface="+mn-cs"/>
                        </a:rPr>
                        <a:t>(file));</a:t>
                      </a:r>
                    </a:p>
                    <a:p>
                      <a:r>
                        <a:rPr lang="es-ES" sz="1400" b="0" kern="1200" dirty="0" smtClean="0">
                          <a:solidFill>
                            <a:schemeClr val="dk1"/>
                          </a:solidFill>
                          <a:effectLst/>
                          <a:latin typeface="+mn-lt"/>
                          <a:ea typeface="+mn-ea"/>
                          <a:cs typeface="+mn-cs"/>
                        </a:rPr>
                        <a:t>...</a:t>
                      </a:r>
                    </a:p>
                    <a:p>
                      <a:r>
                        <a:rPr lang="es-ES" sz="1400" b="0" kern="1200" dirty="0" smtClean="0">
                          <a:solidFill>
                            <a:schemeClr val="dk1"/>
                          </a:solidFill>
                          <a:effectLst/>
                          <a:latin typeface="+mn-lt"/>
                          <a:ea typeface="+mn-ea"/>
                          <a:cs typeface="+mn-cs"/>
                        </a:rPr>
                        <a:t>}</a:t>
                      </a:r>
                    </a:p>
                    <a:p>
                      <a:r>
                        <a:rPr lang="es-ES" sz="1400" b="0" kern="1200" dirty="0" err="1" smtClean="0">
                          <a:solidFill>
                            <a:schemeClr val="dk1"/>
                          </a:solidFill>
                          <a:effectLst/>
                          <a:latin typeface="+mn-lt"/>
                          <a:ea typeface="+mn-ea"/>
                          <a:cs typeface="+mn-cs"/>
                        </a:rPr>
                        <a:t>static</a:t>
                      </a:r>
                      <a:r>
                        <a:rPr lang="es-ES" sz="1400" b="0" kern="1200" dirty="0" smtClean="0">
                          <a:solidFill>
                            <a:schemeClr val="dk1"/>
                          </a:solidFill>
                          <a:effectLst/>
                          <a:latin typeface="+mn-lt"/>
                          <a:ea typeface="+mn-ea"/>
                          <a:cs typeface="+mn-cs"/>
                        </a:rPr>
                        <a:t> *</a:t>
                      </a:r>
                      <a:r>
                        <a:rPr lang="es-ES" sz="1400" b="0" kern="1200" dirty="0" err="1" smtClean="0">
                          <a:solidFill>
                            <a:schemeClr val="dk1"/>
                          </a:solidFill>
                          <a:effectLst/>
                          <a:latin typeface="+mn-lt"/>
                          <a:ea typeface="+mn-ea"/>
                          <a:cs typeface="+mn-cs"/>
                        </a:rPr>
                        <a:t>suffix</a:t>
                      </a:r>
                      <a:r>
                        <a:rPr lang="es-ES" sz="1400" b="0" kern="1200" dirty="0" smtClean="0">
                          <a:solidFill>
                            <a:schemeClr val="dk1"/>
                          </a:solidFill>
                          <a:effectLst/>
                          <a:latin typeface="+mn-lt"/>
                          <a:ea typeface="+mn-ea"/>
                          <a:cs typeface="+mn-cs"/>
                        </a:rPr>
                        <a:t> = ".</a:t>
                      </a:r>
                      <a:r>
                        <a:rPr lang="es-ES" sz="1400" b="0" kern="1200" dirty="0" err="1" smtClean="0">
                          <a:solidFill>
                            <a:schemeClr val="dk1"/>
                          </a:solidFill>
                          <a:effectLst/>
                          <a:latin typeface="+mn-lt"/>
                          <a:ea typeface="+mn-ea"/>
                          <a:cs typeface="+mn-cs"/>
                        </a:rPr>
                        <a:t>ext</a:t>
                      </a:r>
                      <a:r>
                        <a:rPr lang="es-ES" sz="1400" b="0" kern="1200" dirty="0" smtClean="0">
                          <a:solidFill>
                            <a:schemeClr val="dk1"/>
                          </a:solidFill>
                          <a:effectLst/>
                          <a:latin typeface="+mn-lt"/>
                          <a:ea typeface="+mn-ea"/>
                          <a:cs typeface="+mn-cs"/>
                        </a:rPr>
                        <a:t>";</a:t>
                      </a:r>
                    </a:p>
                    <a:p>
                      <a:r>
                        <a:rPr lang="es-ES" sz="1400" b="0" kern="1200" dirty="0" err="1" smtClean="0">
                          <a:solidFill>
                            <a:schemeClr val="dk1"/>
                          </a:solidFill>
                          <a:effectLst/>
                          <a:latin typeface="+mn-lt"/>
                          <a:ea typeface="+mn-ea"/>
                          <a:cs typeface="+mn-cs"/>
                        </a:rPr>
                        <a:t>size_t</a:t>
                      </a:r>
                      <a:r>
                        <a:rPr lang="es-ES" sz="1400" b="0" kern="1200" dirty="0" smtClean="0">
                          <a:solidFill>
                            <a:schemeClr val="dk1"/>
                          </a:solidFill>
                          <a:effectLst/>
                          <a:latin typeface="+mn-lt"/>
                          <a:ea typeface="+mn-ea"/>
                          <a:cs typeface="+mn-cs"/>
                        </a:rPr>
                        <a:t> </a:t>
                      </a:r>
                      <a:r>
                        <a:rPr lang="es-ES" sz="1400" b="0" kern="1200" dirty="0" err="1" smtClean="0">
                          <a:solidFill>
                            <a:schemeClr val="dk1"/>
                          </a:solidFill>
                          <a:effectLst/>
                          <a:latin typeface="+mn-lt"/>
                          <a:ea typeface="+mn-ea"/>
                          <a:cs typeface="+mn-cs"/>
                        </a:rPr>
                        <a:t>addsfx</a:t>
                      </a:r>
                      <a:r>
                        <a:rPr lang="es-ES" sz="1400" b="0" kern="1200" dirty="0" smtClean="0">
                          <a:solidFill>
                            <a:schemeClr val="dk1"/>
                          </a:solidFill>
                          <a:effectLst/>
                          <a:latin typeface="+mn-lt"/>
                          <a:ea typeface="+mn-ea"/>
                          <a:cs typeface="+mn-cs"/>
                        </a:rPr>
                        <a:t>(</a:t>
                      </a:r>
                      <a:r>
                        <a:rPr lang="es-ES" sz="1400" b="0" kern="1200" dirty="0" err="1" smtClean="0">
                          <a:solidFill>
                            <a:schemeClr val="dk1"/>
                          </a:solidFill>
                          <a:effectLst/>
                          <a:latin typeface="+mn-lt"/>
                          <a:ea typeface="+mn-ea"/>
                          <a:cs typeface="+mn-cs"/>
                        </a:rPr>
                        <a:t>char</a:t>
                      </a:r>
                      <a:r>
                        <a:rPr lang="es-ES" sz="1400" b="0" kern="1200" dirty="0" smtClean="0">
                          <a:solidFill>
                            <a:schemeClr val="dk1"/>
                          </a:solidFill>
                          <a:effectLst/>
                          <a:latin typeface="+mn-lt"/>
                          <a:ea typeface="+mn-ea"/>
                          <a:cs typeface="+mn-cs"/>
                        </a:rPr>
                        <a:t> *</a:t>
                      </a:r>
                      <a:r>
                        <a:rPr lang="es-ES" sz="1400" b="0" kern="1200" dirty="0" err="1" smtClean="0">
                          <a:solidFill>
                            <a:schemeClr val="dk1"/>
                          </a:solidFill>
                          <a:effectLst/>
                          <a:latin typeface="+mn-lt"/>
                          <a:ea typeface="+mn-ea"/>
                          <a:cs typeface="+mn-cs"/>
                        </a:rPr>
                        <a:t>buf</a:t>
                      </a:r>
                      <a:r>
                        <a:rPr lang="es-ES" sz="1400" b="0" kern="1200" dirty="0" smtClean="0">
                          <a:solidFill>
                            <a:schemeClr val="dk1"/>
                          </a:solidFill>
                          <a:effectLst/>
                          <a:latin typeface="+mn-lt"/>
                          <a:ea typeface="+mn-ea"/>
                          <a:cs typeface="+mn-cs"/>
                        </a:rPr>
                        <a:t>, </a:t>
                      </a:r>
                      <a:r>
                        <a:rPr lang="es-ES" sz="1400" b="0" kern="1200" dirty="0" err="1" smtClean="0">
                          <a:solidFill>
                            <a:schemeClr val="dk1"/>
                          </a:solidFill>
                          <a:effectLst/>
                          <a:latin typeface="+mn-lt"/>
                          <a:ea typeface="+mn-ea"/>
                          <a:cs typeface="+mn-cs"/>
                        </a:rPr>
                        <a:t>uint</a:t>
                      </a:r>
                      <a:r>
                        <a:rPr lang="es-ES" sz="1400" b="0" kern="1200" dirty="0" smtClean="0">
                          <a:solidFill>
                            <a:schemeClr val="dk1"/>
                          </a:solidFill>
                          <a:effectLst/>
                          <a:latin typeface="+mn-lt"/>
                          <a:ea typeface="+mn-ea"/>
                          <a:cs typeface="+mn-cs"/>
                        </a:rPr>
                        <a:t> </a:t>
                      </a:r>
                      <a:r>
                        <a:rPr lang="es-ES" sz="1400" b="0" kern="1200" dirty="0" err="1" smtClean="0">
                          <a:solidFill>
                            <a:schemeClr val="dk1"/>
                          </a:solidFill>
                          <a:effectLst/>
                          <a:latin typeface="+mn-lt"/>
                          <a:ea typeface="+mn-ea"/>
                          <a:cs typeface="+mn-cs"/>
                        </a:rPr>
                        <a:t>size</a:t>
                      </a:r>
                      <a:r>
                        <a:rPr lang="es-ES" sz="1400" b="0" kern="1200" dirty="0" smtClean="0">
                          <a:solidFill>
                            <a:schemeClr val="dk1"/>
                          </a:solidFill>
                          <a:effectLst/>
                          <a:latin typeface="+mn-lt"/>
                          <a:ea typeface="+mn-ea"/>
                          <a:cs typeface="+mn-cs"/>
                        </a:rPr>
                        <a:t>)</a:t>
                      </a:r>
                    </a:p>
                    <a:p>
                      <a:r>
                        <a:rPr lang="es-ES" sz="1400" b="0" kern="1200" dirty="0" smtClean="0">
                          <a:solidFill>
                            <a:schemeClr val="dk1"/>
                          </a:solidFill>
                          <a:effectLst/>
                          <a:latin typeface="+mn-lt"/>
                          <a:ea typeface="+mn-ea"/>
                          <a:cs typeface="+mn-cs"/>
                        </a:rPr>
                        <a:t>{</a:t>
                      </a:r>
                    </a:p>
                    <a:p>
                      <a:r>
                        <a:rPr lang="es-ES" sz="1400" b="0" kern="1200" dirty="0" err="1" smtClean="0">
                          <a:solidFill>
                            <a:schemeClr val="dk1"/>
                          </a:solidFill>
                          <a:effectLst/>
                          <a:latin typeface="+mn-lt"/>
                          <a:ea typeface="+mn-ea"/>
                          <a:cs typeface="+mn-cs"/>
                        </a:rPr>
                        <a:t>size_t</a:t>
                      </a:r>
                      <a:r>
                        <a:rPr lang="es-ES" sz="1400" b="0" kern="1200" dirty="0" smtClean="0">
                          <a:solidFill>
                            <a:schemeClr val="dk1"/>
                          </a:solidFill>
                          <a:effectLst/>
                          <a:latin typeface="+mn-lt"/>
                          <a:ea typeface="+mn-ea"/>
                          <a:cs typeface="+mn-cs"/>
                        </a:rPr>
                        <a:t> </a:t>
                      </a:r>
                      <a:r>
                        <a:rPr lang="es-ES" sz="1400" b="0" kern="1200" dirty="0" err="1" smtClean="0">
                          <a:solidFill>
                            <a:schemeClr val="dk1"/>
                          </a:solidFill>
                          <a:effectLst/>
                          <a:latin typeface="+mn-lt"/>
                          <a:ea typeface="+mn-ea"/>
                          <a:cs typeface="+mn-cs"/>
                        </a:rPr>
                        <a:t>ret</a:t>
                      </a:r>
                      <a:r>
                        <a:rPr lang="es-ES" sz="1400" b="0" kern="1200" dirty="0" smtClean="0">
                          <a:solidFill>
                            <a:schemeClr val="dk1"/>
                          </a:solidFill>
                          <a:effectLst/>
                          <a:latin typeface="+mn-lt"/>
                          <a:ea typeface="+mn-ea"/>
                          <a:cs typeface="+mn-cs"/>
                        </a:rPr>
                        <a:t> = </a:t>
                      </a:r>
                      <a:r>
                        <a:rPr lang="es-ES" sz="1400" b="0" kern="1200" dirty="0" err="1" smtClean="0">
                          <a:solidFill>
                            <a:schemeClr val="dk1"/>
                          </a:solidFill>
                          <a:effectLst/>
                          <a:latin typeface="+mn-lt"/>
                          <a:ea typeface="+mn-ea"/>
                          <a:cs typeface="+mn-cs"/>
                        </a:rPr>
                        <a:t>strlcat</a:t>
                      </a:r>
                      <a:r>
                        <a:rPr lang="es-ES" sz="1400" b="0" kern="1200" dirty="0" smtClean="0">
                          <a:solidFill>
                            <a:schemeClr val="dk1"/>
                          </a:solidFill>
                          <a:effectLst/>
                          <a:latin typeface="+mn-lt"/>
                          <a:ea typeface="+mn-ea"/>
                          <a:cs typeface="+mn-cs"/>
                        </a:rPr>
                        <a:t>(</a:t>
                      </a:r>
                      <a:r>
                        <a:rPr lang="es-ES" sz="1400" b="0" kern="1200" dirty="0" err="1" smtClean="0">
                          <a:solidFill>
                            <a:schemeClr val="dk1"/>
                          </a:solidFill>
                          <a:effectLst/>
                          <a:latin typeface="+mn-lt"/>
                          <a:ea typeface="+mn-ea"/>
                          <a:cs typeface="+mn-cs"/>
                        </a:rPr>
                        <a:t>buf</a:t>
                      </a:r>
                      <a:r>
                        <a:rPr lang="es-ES" sz="1400" b="0" kern="1200" dirty="0" smtClean="0">
                          <a:solidFill>
                            <a:schemeClr val="dk1"/>
                          </a:solidFill>
                          <a:effectLst/>
                          <a:latin typeface="+mn-lt"/>
                          <a:ea typeface="+mn-ea"/>
                          <a:cs typeface="+mn-cs"/>
                        </a:rPr>
                        <a:t>, </a:t>
                      </a:r>
                      <a:r>
                        <a:rPr lang="es-ES" sz="1400" b="0" kern="1200" dirty="0" err="1" smtClean="0">
                          <a:solidFill>
                            <a:schemeClr val="dk1"/>
                          </a:solidFill>
                          <a:effectLst/>
                          <a:latin typeface="+mn-lt"/>
                          <a:ea typeface="+mn-ea"/>
                          <a:cs typeface="+mn-cs"/>
                        </a:rPr>
                        <a:t>suffix</a:t>
                      </a:r>
                      <a:r>
                        <a:rPr lang="es-ES" sz="1400" b="0" kern="1200" dirty="0" smtClean="0">
                          <a:solidFill>
                            <a:schemeClr val="dk1"/>
                          </a:solidFill>
                          <a:effectLst/>
                          <a:latin typeface="+mn-lt"/>
                          <a:ea typeface="+mn-ea"/>
                          <a:cs typeface="+mn-cs"/>
                        </a:rPr>
                        <a:t>, </a:t>
                      </a:r>
                      <a:r>
                        <a:rPr lang="es-ES" sz="1400" b="0" kern="1200" dirty="0" err="1" smtClean="0">
                          <a:solidFill>
                            <a:schemeClr val="dk1"/>
                          </a:solidFill>
                          <a:effectLst/>
                          <a:latin typeface="+mn-lt"/>
                          <a:ea typeface="+mn-ea"/>
                          <a:cs typeface="+mn-cs"/>
                        </a:rPr>
                        <a:t>size</a:t>
                      </a:r>
                      <a:r>
                        <a:rPr lang="es-ES" sz="1400" b="0" kern="1200" dirty="0" smtClean="0">
                          <a:solidFill>
                            <a:schemeClr val="dk1"/>
                          </a:solidFill>
                          <a:effectLst/>
                          <a:latin typeface="+mn-lt"/>
                          <a:ea typeface="+mn-ea"/>
                          <a:cs typeface="+mn-cs"/>
                        </a:rPr>
                        <a:t>);</a:t>
                      </a:r>
                    </a:p>
                    <a:p>
                      <a:r>
                        <a:rPr lang="es-ES" sz="1400" b="0" kern="1200" dirty="0" err="1" smtClean="0">
                          <a:solidFill>
                            <a:schemeClr val="dk1"/>
                          </a:solidFill>
                          <a:effectLst/>
                          <a:latin typeface="+mn-lt"/>
                          <a:ea typeface="+mn-ea"/>
                          <a:cs typeface="+mn-cs"/>
                        </a:rPr>
                        <a:t>if</a:t>
                      </a:r>
                      <a:r>
                        <a:rPr lang="es-ES" sz="1400" b="0" kern="1200" dirty="0" smtClean="0">
                          <a:solidFill>
                            <a:schemeClr val="dk1"/>
                          </a:solidFill>
                          <a:effectLst/>
                          <a:latin typeface="+mn-lt"/>
                          <a:ea typeface="+mn-ea"/>
                          <a:cs typeface="+mn-cs"/>
                        </a:rPr>
                        <a:t> (</a:t>
                      </a:r>
                      <a:r>
                        <a:rPr lang="es-ES" sz="1400" b="0" kern="1200" dirty="0" err="1" smtClean="0">
                          <a:solidFill>
                            <a:schemeClr val="dk1"/>
                          </a:solidFill>
                          <a:effectLst/>
                          <a:latin typeface="+mn-lt"/>
                          <a:ea typeface="+mn-ea"/>
                          <a:cs typeface="+mn-cs"/>
                        </a:rPr>
                        <a:t>ret</a:t>
                      </a:r>
                      <a:r>
                        <a:rPr lang="es-ES" sz="1400" b="0" kern="1200" dirty="0" smtClean="0">
                          <a:solidFill>
                            <a:schemeClr val="dk1"/>
                          </a:solidFill>
                          <a:effectLst/>
                          <a:latin typeface="+mn-lt"/>
                          <a:ea typeface="+mn-ea"/>
                          <a:cs typeface="+mn-cs"/>
                        </a:rPr>
                        <a:t> &gt;= </a:t>
                      </a:r>
                      <a:r>
                        <a:rPr lang="es-ES" sz="1400" b="0" kern="1200" dirty="0" err="1" smtClean="0">
                          <a:solidFill>
                            <a:schemeClr val="dk1"/>
                          </a:solidFill>
                          <a:effectLst/>
                          <a:latin typeface="+mn-lt"/>
                          <a:ea typeface="+mn-ea"/>
                          <a:cs typeface="+mn-cs"/>
                        </a:rPr>
                        <a:t>size</a:t>
                      </a:r>
                      <a:r>
                        <a:rPr lang="es-ES" sz="1400" b="0" kern="1200" dirty="0" smtClean="0">
                          <a:solidFill>
                            <a:schemeClr val="dk1"/>
                          </a:solidFill>
                          <a:effectLst/>
                          <a:latin typeface="+mn-lt"/>
                          <a:ea typeface="+mn-ea"/>
                          <a:cs typeface="+mn-cs"/>
                        </a:rPr>
                        <a:t>) {</a:t>
                      </a:r>
                    </a:p>
                    <a:p>
                      <a:r>
                        <a:rPr lang="es-ES" sz="1400" b="0" kern="1200" dirty="0" err="1" smtClean="0">
                          <a:solidFill>
                            <a:schemeClr val="dk1"/>
                          </a:solidFill>
                          <a:effectLst/>
                          <a:latin typeface="+mn-lt"/>
                          <a:ea typeface="+mn-ea"/>
                          <a:cs typeface="+mn-cs"/>
                        </a:rPr>
                        <a:t>fprintf</a:t>
                      </a:r>
                      <a:r>
                        <a:rPr lang="es-ES" sz="1400" b="0" kern="1200" dirty="0" smtClean="0">
                          <a:solidFill>
                            <a:schemeClr val="dk1"/>
                          </a:solidFill>
                          <a:effectLst/>
                          <a:latin typeface="+mn-lt"/>
                          <a:ea typeface="+mn-ea"/>
                          <a:cs typeface="+mn-cs"/>
                        </a:rPr>
                        <a:t>(</a:t>
                      </a:r>
                      <a:r>
                        <a:rPr lang="es-ES" sz="1400" b="0" kern="1200" dirty="0" err="1" smtClean="0">
                          <a:solidFill>
                            <a:schemeClr val="dk1"/>
                          </a:solidFill>
                          <a:effectLst/>
                          <a:latin typeface="+mn-lt"/>
                          <a:ea typeface="+mn-ea"/>
                          <a:cs typeface="+mn-cs"/>
                        </a:rPr>
                        <a:t>stderr</a:t>
                      </a:r>
                      <a:r>
                        <a:rPr lang="es-ES" sz="1400" b="0" kern="1200" dirty="0" smtClean="0">
                          <a:solidFill>
                            <a:schemeClr val="dk1"/>
                          </a:solidFill>
                          <a:effectLst/>
                          <a:latin typeface="+mn-lt"/>
                          <a:ea typeface="+mn-ea"/>
                          <a:cs typeface="+mn-cs"/>
                        </a:rPr>
                        <a:t>, “Buffer demasiado</a:t>
                      </a:r>
                      <a:r>
                        <a:rPr lang="es-ES" sz="1400" b="0" kern="1200" baseline="0" dirty="0" smtClean="0">
                          <a:solidFill>
                            <a:schemeClr val="dk1"/>
                          </a:solidFill>
                          <a:effectLst/>
                          <a:latin typeface="+mn-lt"/>
                          <a:ea typeface="+mn-ea"/>
                          <a:cs typeface="+mn-cs"/>
                        </a:rPr>
                        <a:t> corto</a:t>
                      </a:r>
                      <a:r>
                        <a:rPr lang="es-ES" sz="1400" b="0" kern="1200" dirty="0" smtClean="0">
                          <a:solidFill>
                            <a:schemeClr val="dk1"/>
                          </a:solidFill>
                          <a:effectLst/>
                          <a:latin typeface="+mn-lt"/>
                          <a:ea typeface="+mn-ea"/>
                          <a:cs typeface="+mn-cs"/>
                        </a:rPr>
                        <a:t>....\n");</a:t>
                      </a:r>
                    </a:p>
                    <a:p>
                      <a:r>
                        <a:rPr lang="es-ES" sz="1400" b="0" kern="1200" dirty="0" smtClean="0">
                          <a:solidFill>
                            <a:schemeClr val="dk1"/>
                          </a:solidFill>
                          <a:effectLst/>
                          <a:latin typeface="+mn-lt"/>
                          <a:ea typeface="+mn-ea"/>
                          <a:cs typeface="+mn-cs"/>
                        </a:rPr>
                        <a:t>}</a:t>
                      </a:r>
                    </a:p>
                    <a:p>
                      <a:r>
                        <a:rPr lang="es-ES" sz="1400" b="0" kern="1200" dirty="0" err="1" smtClean="0">
                          <a:solidFill>
                            <a:schemeClr val="dk1"/>
                          </a:solidFill>
                          <a:effectLst/>
                          <a:latin typeface="+mn-lt"/>
                          <a:ea typeface="+mn-ea"/>
                          <a:cs typeface="+mn-cs"/>
                        </a:rPr>
                        <a:t>return</a:t>
                      </a:r>
                      <a:r>
                        <a:rPr lang="es-ES" sz="1400" b="0" kern="1200" dirty="0" smtClean="0">
                          <a:solidFill>
                            <a:schemeClr val="dk1"/>
                          </a:solidFill>
                          <a:effectLst/>
                          <a:latin typeface="+mn-lt"/>
                          <a:ea typeface="+mn-ea"/>
                          <a:cs typeface="+mn-cs"/>
                        </a:rPr>
                        <a:t> </a:t>
                      </a:r>
                      <a:r>
                        <a:rPr lang="es-ES" sz="1400" b="0" kern="1200" dirty="0" err="1" smtClean="0">
                          <a:solidFill>
                            <a:schemeClr val="dk1"/>
                          </a:solidFill>
                          <a:effectLst/>
                          <a:latin typeface="+mn-lt"/>
                          <a:ea typeface="+mn-ea"/>
                          <a:cs typeface="+mn-cs"/>
                        </a:rPr>
                        <a:t>ret</a:t>
                      </a:r>
                      <a:r>
                        <a:rPr lang="es-ES" sz="1400" b="0" kern="1200" dirty="0" smtClean="0">
                          <a:solidFill>
                            <a:schemeClr val="dk1"/>
                          </a:solidFill>
                          <a:effectLst/>
                          <a:latin typeface="+mn-lt"/>
                          <a:ea typeface="+mn-ea"/>
                          <a:cs typeface="+mn-cs"/>
                        </a:rPr>
                        <a:t>;</a:t>
                      </a:r>
                    </a:p>
                    <a:p>
                      <a:r>
                        <a:rPr lang="es-ES" sz="1400" b="0" kern="1200" dirty="0" smtClean="0">
                          <a:solidFill>
                            <a:schemeClr val="dk1"/>
                          </a:solidFill>
                          <a:effectLst/>
                          <a:latin typeface="+mn-lt"/>
                          <a:ea typeface="+mn-ea"/>
                          <a:cs typeface="+mn-cs"/>
                        </a:rPr>
                        <a:t>}</a:t>
                      </a:r>
                      <a:endParaRPr lang="es-ES" sz="1400" b="0" kern="1200" dirty="0">
                        <a:solidFill>
                          <a:schemeClr val="dk1"/>
                        </a:solidFill>
                        <a:effectLst/>
                        <a:latin typeface="+mn-lt"/>
                        <a:ea typeface="+mn-ea"/>
                        <a:cs typeface="+mn-cs"/>
                      </a:endParaRPr>
                    </a:p>
                  </a:txBody>
                  <a:tcPr anchor="ctr">
                    <a:solidFill>
                      <a:schemeClr val="accent1">
                        <a:lumMod val="75000"/>
                        <a:lumOff val="25000"/>
                      </a:schemeClr>
                    </a:solidFill>
                  </a:tcPr>
                </a:tc>
                <a:extLst>
                  <a:ext uri="{0D108BD9-81ED-4DB2-BD59-A6C34878D82A}">
                    <a16:rowId xmlns:a16="http://schemas.microsoft.com/office/drawing/2014/main" val="3957059756"/>
                  </a:ext>
                </a:extLst>
              </a:tr>
            </a:tbl>
          </a:graphicData>
        </a:graphic>
      </p:graphicFrame>
    </p:spTree>
    <p:extLst>
      <p:ext uri="{BB962C8B-B14F-4D97-AF65-F5344CB8AC3E}">
        <p14:creationId xmlns:p14="http://schemas.microsoft.com/office/powerpoint/2010/main" val="1694135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Autofit/>
          </a:bodyPr>
          <a:lstStyle/>
          <a:p>
            <a:pPr marL="0" indent="0">
              <a:buNone/>
            </a:pPr>
            <a:r>
              <a:rPr lang="es-ES" sz="2400" dirty="0" smtClean="0">
                <a:solidFill>
                  <a:schemeClr val="bg1"/>
                </a:solidFill>
                <a:latin typeface="Calibri Light" panose="020F0302020204030204" pitchFamily="34" charset="0"/>
                <a:cs typeface="Calibri Light" panose="020F0302020204030204" pitchFamily="34" charset="0"/>
              </a:rPr>
              <a:t>Teniendo en cuenta dichas premisas se puede hacer una búsqueda más eficiente con las aplicaciones que se están analizando, con el propósito de poder aprovecharnos de dicho fallo de programación al contemplarse el buffer </a:t>
            </a:r>
            <a:r>
              <a:rPr lang="es-ES" sz="2400" dirty="0" err="1" smtClean="0">
                <a:solidFill>
                  <a:schemeClr val="bg1"/>
                </a:solidFill>
                <a:latin typeface="Calibri Light" panose="020F0302020204030204" pitchFamily="34" charset="0"/>
                <a:cs typeface="Calibri Light" panose="020F0302020204030204" pitchFamily="34" charset="0"/>
              </a:rPr>
              <a:t>overflow</a:t>
            </a:r>
            <a:r>
              <a:rPr lang="es-ES" sz="2400" dirty="0" smtClean="0">
                <a:solidFill>
                  <a:schemeClr val="bg1"/>
                </a:solidFill>
                <a:latin typeface="Calibri Light" panose="020F0302020204030204" pitchFamily="34" charset="0"/>
                <a:cs typeface="Calibri Light" panose="020F0302020204030204" pitchFamily="34" charset="0"/>
              </a:rPr>
              <a:t>.</a:t>
            </a:r>
          </a:p>
          <a:p>
            <a:pPr marL="0" indent="0">
              <a:buNone/>
            </a:pPr>
            <a:endParaRPr lang="es-ES" sz="2400" dirty="0">
              <a:solidFill>
                <a:schemeClr val="bg1"/>
              </a:solidFill>
              <a:latin typeface="Calibri Light" panose="020F0302020204030204" pitchFamily="34" charset="0"/>
              <a:cs typeface="Calibri Light" panose="020F0302020204030204" pitchFamily="34" charset="0"/>
            </a:endParaRPr>
          </a:p>
          <a:p>
            <a:pPr marL="0" indent="0">
              <a:buNone/>
            </a:pPr>
            <a:r>
              <a:rPr lang="es-ES" sz="2400" dirty="0" smtClean="0">
                <a:solidFill>
                  <a:schemeClr val="bg1"/>
                </a:solidFill>
                <a:latin typeface="Calibri Light" panose="020F0302020204030204" pitchFamily="34" charset="0"/>
                <a:cs typeface="Calibri Light" panose="020F0302020204030204" pitchFamily="34" charset="0"/>
              </a:rPr>
              <a:t>Un buffer </a:t>
            </a:r>
            <a:r>
              <a:rPr lang="es-ES" sz="2400" dirty="0" err="1" smtClean="0">
                <a:solidFill>
                  <a:schemeClr val="bg1"/>
                </a:solidFill>
                <a:latin typeface="Calibri Light" panose="020F0302020204030204" pitchFamily="34" charset="0"/>
                <a:cs typeface="Calibri Light" panose="020F0302020204030204" pitchFamily="34" charset="0"/>
              </a:rPr>
              <a:t>overflow</a:t>
            </a:r>
            <a:r>
              <a:rPr lang="es-ES" sz="2400" dirty="0" smtClean="0">
                <a:solidFill>
                  <a:schemeClr val="bg1"/>
                </a:solidFill>
                <a:latin typeface="Calibri Light" panose="020F0302020204030204" pitchFamily="34" charset="0"/>
                <a:cs typeface="Calibri Light" panose="020F0302020204030204" pitchFamily="34" charset="0"/>
              </a:rPr>
              <a:t> permite a un atacante no únicamente obtener conexiones remotas, también puede permitir aprovecharse de fallos de permisos aplicados en software inseguro cómo se va a ver a continuación.</a:t>
            </a:r>
            <a:endParaRPr lang="es-ES" sz="2400"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Teoría adicional de Buffer </a:t>
            </a:r>
            <a:r>
              <a:rPr lang="es-ES" dirty="0" err="1">
                <a:ln w="12700">
                  <a:solidFill>
                    <a:schemeClr val="bg1"/>
                  </a:solidFill>
                </a:ln>
                <a:solidFill>
                  <a:schemeClr val="bg1"/>
                </a:solidFill>
              </a:rPr>
              <a:t>Overflow</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3938779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El procedimiento de depuración de binarios en Linux se realiza mediante GDB Linux, el cual viene instalado por defecto en los entornos de </a:t>
            </a:r>
            <a:r>
              <a:rPr lang="es-ES" sz="2000" dirty="0" err="1" smtClean="0">
                <a:solidFill>
                  <a:schemeClr val="bg1"/>
                </a:solidFill>
                <a:latin typeface="Calibri Light" panose="020F0302020204030204" pitchFamily="34" charset="0"/>
                <a:cs typeface="Calibri Light" panose="020F0302020204030204" pitchFamily="34" charset="0"/>
              </a:rPr>
              <a:t>pentesting</a:t>
            </a:r>
            <a:r>
              <a:rPr lang="es-ES" sz="2000" dirty="0" smtClean="0">
                <a:solidFill>
                  <a:schemeClr val="bg1"/>
                </a:solidFill>
                <a:latin typeface="Calibri Light" panose="020F0302020204030204" pitchFamily="34" charset="0"/>
                <a:cs typeface="Calibri Light" panose="020F0302020204030204" pitchFamily="34" charset="0"/>
              </a:rPr>
              <a:t> actuales, cómo </a:t>
            </a:r>
            <a:r>
              <a:rPr lang="es-ES" sz="2000" dirty="0" err="1" smtClean="0">
                <a:solidFill>
                  <a:schemeClr val="bg1"/>
                </a:solidFill>
                <a:latin typeface="Calibri Light" panose="020F0302020204030204" pitchFamily="34" charset="0"/>
                <a:cs typeface="Calibri Light" panose="020F0302020204030204" pitchFamily="34" charset="0"/>
              </a:rPr>
              <a:t>Kali</a:t>
            </a:r>
            <a:r>
              <a:rPr lang="es-ES" sz="2000" dirty="0" smtClean="0">
                <a:solidFill>
                  <a:schemeClr val="bg1"/>
                </a:solidFill>
                <a:latin typeface="Calibri Light" panose="020F0302020204030204" pitchFamily="34" charset="0"/>
                <a:cs typeface="Calibri Light" panose="020F0302020204030204" pitchFamily="34" charset="0"/>
              </a:rPr>
              <a:t> Linux o </a:t>
            </a:r>
            <a:r>
              <a:rPr lang="es-ES" sz="2000" dirty="0" err="1" smtClean="0">
                <a:solidFill>
                  <a:schemeClr val="bg1"/>
                </a:solidFill>
                <a:latin typeface="Calibri Light" panose="020F0302020204030204" pitchFamily="34" charset="0"/>
                <a:cs typeface="Calibri Light" panose="020F0302020204030204" pitchFamily="34" charset="0"/>
              </a:rPr>
              <a:t>Parrot</a:t>
            </a:r>
            <a:r>
              <a:rPr lang="es-ES" sz="2000" dirty="0" smtClean="0">
                <a:solidFill>
                  <a:schemeClr val="bg1"/>
                </a:solidFill>
                <a:latin typeface="Calibri Light" panose="020F0302020204030204" pitchFamily="34" charset="0"/>
                <a:cs typeface="Calibri Light" panose="020F0302020204030204" pitchFamily="34" charset="0"/>
              </a:rPr>
              <a:t> Security Linux. El funcionamiento de la herramienta es mediante la línea de comandos, siendo la consola de Linux el medio inicial con el que comenzar a funcionar con esta herramienta.</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GDB Linux</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3414572" y="3142556"/>
            <a:ext cx="5362856" cy="2530949"/>
          </a:xfrm>
          <a:prstGeom prst="rect">
            <a:avLst/>
          </a:prstGeom>
        </p:spPr>
      </p:pic>
    </p:spTree>
    <p:extLst>
      <p:ext uri="{BB962C8B-B14F-4D97-AF65-F5344CB8AC3E}">
        <p14:creationId xmlns:p14="http://schemas.microsoft.com/office/powerpoint/2010/main" val="27054486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Una vez se ha abierto el interprete de GDB, el funcionamiento de la aplicación se realiza de la siguiente manera mediante </a:t>
            </a:r>
            <a:r>
              <a:rPr lang="es-ES" sz="2000" b="1" dirty="0" smtClean="0">
                <a:solidFill>
                  <a:schemeClr val="bg1"/>
                </a:solidFill>
                <a:latin typeface="Calibri Light" panose="020F0302020204030204" pitchFamily="34" charset="0"/>
                <a:cs typeface="Calibri Light" panose="020F0302020204030204" pitchFamily="34" charset="0"/>
              </a:rPr>
              <a:t>comandos</a:t>
            </a:r>
            <a:r>
              <a:rPr lang="es-ES" sz="2000" dirty="0" smtClean="0">
                <a:solidFill>
                  <a:schemeClr val="bg1"/>
                </a:solidFill>
                <a:latin typeface="Calibri Light" panose="020F0302020204030204" pitchFamily="34" charset="0"/>
                <a:cs typeface="Calibri Light" panose="020F0302020204030204" pitchFamily="34" charset="0"/>
              </a:rPr>
              <a:t>.</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Ejecutar el programa binario</a:t>
            </a: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run</a:t>
            </a:r>
          </a:p>
          <a:p>
            <a:pPr marL="0" indent="0">
              <a:buNone/>
            </a:pPr>
            <a:r>
              <a:rPr lang="es-ES" sz="2000" dirty="0" err="1" smtClean="0">
                <a:solidFill>
                  <a:schemeClr val="bg1"/>
                </a:solidFill>
                <a:latin typeface="Calibri Light" panose="020F0302020204030204" pitchFamily="34" charset="0"/>
                <a:cs typeface="Calibri Light" panose="020F0302020204030204" pitchFamily="34" charset="0"/>
              </a:rPr>
              <a:t>start</a:t>
            </a:r>
            <a:r>
              <a:rPr lang="es-ES" sz="2000" dirty="0" smtClean="0">
                <a:solidFill>
                  <a:schemeClr val="bg1"/>
                </a:solidFill>
                <a:latin typeface="Calibri Light" panose="020F0302020204030204" pitchFamily="34" charset="0"/>
                <a:cs typeface="Calibri Light" panose="020F0302020204030204" pitchFamily="34" charset="0"/>
              </a:rPr>
              <a:t> (Igual que run pero se detiene al principio de la función </a:t>
            </a:r>
            <a:r>
              <a:rPr lang="es-ES" sz="2000" dirty="0" err="1" smtClean="0">
                <a:solidFill>
                  <a:schemeClr val="bg1"/>
                </a:solidFill>
                <a:latin typeface="Calibri Light" panose="020F0302020204030204" pitchFamily="34" charset="0"/>
                <a:cs typeface="Calibri Light" panose="020F0302020204030204" pitchFamily="34" charset="0"/>
              </a:rPr>
              <a:t>main</a:t>
            </a:r>
            <a:r>
              <a:rPr lang="es-ES" sz="2000" dirty="0" smtClean="0">
                <a:solidFill>
                  <a:schemeClr val="bg1"/>
                </a:solidFill>
                <a:latin typeface="Calibri Light" panose="020F0302020204030204" pitchFamily="34" charset="0"/>
                <a:cs typeface="Calibri Light" panose="020F0302020204030204" pitchFamily="34" charset="0"/>
              </a:rPr>
              <a:t>)</a:t>
            </a:r>
          </a:p>
          <a:p>
            <a:pPr marL="0" indent="0">
              <a:buNone/>
            </a:pPr>
            <a:r>
              <a:rPr lang="es-ES" sz="2000" b="1" dirty="0">
                <a:solidFill>
                  <a:schemeClr val="bg1"/>
                </a:solidFill>
                <a:latin typeface="Calibri Light" panose="020F0302020204030204" pitchFamily="34" charset="0"/>
                <a:cs typeface="Calibri Light" panose="020F0302020204030204" pitchFamily="34" charset="0"/>
              </a:rPr>
              <a:t>Ver el encadenamiento de funciones de la instrucción actual en la CPU</a:t>
            </a:r>
          </a:p>
          <a:p>
            <a:pPr marL="0" indent="0">
              <a:buNone/>
            </a:pPr>
            <a:r>
              <a:rPr lang="es-ES" sz="2000" dirty="0" err="1" smtClean="0">
                <a:solidFill>
                  <a:schemeClr val="bg1"/>
                </a:solidFill>
                <a:latin typeface="Calibri Light" panose="020F0302020204030204" pitchFamily="34" charset="0"/>
                <a:cs typeface="Calibri Light" panose="020F0302020204030204" pitchFamily="34" charset="0"/>
              </a:rPr>
              <a:t>where</a:t>
            </a: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Consulta de argumentos y variables del entorno</a:t>
            </a:r>
            <a:endParaRPr lang="es-ES" sz="2000" b="1" dirty="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show </a:t>
            </a:r>
            <a:r>
              <a:rPr lang="es-ES" sz="2000" dirty="0" err="1" smtClean="0">
                <a:solidFill>
                  <a:schemeClr val="bg1"/>
                </a:solidFill>
                <a:latin typeface="Calibri Light" panose="020F0302020204030204" pitchFamily="34" charset="0"/>
                <a:cs typeface="Calibri Light" panose="020F0302020204030204" pitchFamily="34" charset="0"/>
              </a:rPr>
              <a:t>args</a:t>
            </a:r>
            <a:endParaRPr lang="es-ES" sz="20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show </a:t>
            </a:r>
            <a:r>
              <a:rPr lang="es-ES" sz="2000" dirty="0" err="1" smtClean="0">
                <a:solidFill>
                  <a:schemeClr val="bg1"/>
                </a:solidFill>
                <a:latin typeface="Calibri Light" panose="020F0302020204030204" pitchFamily="34" charset="0"/>
                <a:cs typeface="Calibri Light" panose="020F0302020204030204" pitchFamily="34" charset="0"/>
              </a:rPr>
              <a:t>env</a:t>
            </a:r>
            <a:endParaRPr lang="es-ES" sz="20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GDB Linux</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8396908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Listar el código fuente</a:t>
            </a:r>
            <a:endParaRPr lang="es-ES" sz="2000" dirty="0" smtClean="0">
              <a:solidFill>
                <a:schemeClr val="bg1"/>
              </a:solidFill>
              <a:latin typeface="Calibri Light" panose="020F0302020204030204" pitchFamily="34" charset="0"/>
              <a:cs typeface="Calibri Light" panose="020F0302020204030204" pitchFamily="34" charset="0"/>
            </a:endParaRPr>
          </a:p>
          <a:p>
            <a:pPr marL="179388" indent="-179388">
              <a:buNone/>
            </a:pPr>
            <a:r>
              <a:rPr lang="es-ES" sz="2000" dirty="0" smtClean="0">
                <a:solidFill>
                  <a:schemeClr val="bg1"/>
                </a:solidFill>
                <a:latin typeface="Calibri Light" panose="020F0302020204030204" pitchFamily="34" charset="0"/>
                <a:cs typeface="Calibri Light" panose="020F0302020204030204" pitchFamily="34" charset="0"/>
              </a:rPr>
              <a:t>l (Si no se le pasa nada muestra la ubicación en la que se ha detenido el programa, si se vuelve a </a:t>
            </a:r>
            <a:r>
              <a:rPr lang="es-ES" sz="2000" dirty="0" err="1" smtClean="0">
                <a:solidFill>
                  <a:schemeClr val="bg1"/>
                </a:solidFill>
                <a:latin typeface="Calibri Light" panose="020F0302020204030204" pitchFamily="34" charset="0"/>
                <a:cs typeface="Calibri Light" panose="020F0302020204030204" pitchFamily="34" charset="0"/>
              </a:rPr>
              <a:t>pulsarl</a:t>
            </a:r>
            <a:r>
              <a:rPr lang="es-ES" sz="2000" dirty="0" smtClean="0">
                <a:solidFill>
                  <a:schemeClr val="bg1"/>
                </a:solidFill>
                <a:latin typeface="Calibri Light" panose="020F0302020204030204" pitchFamily="34" charset="0"/>
                <a:cs typeface="Calibri Light" panose="020F0302020204030204" pitchFamily="34" charset="0"/>
              </a:rPr>
              <a:t> avanza y muestra lo que sigue)</a:t>
            </a:r>
          </a:p>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Imprimir el valor de una expresión</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p expresión</a:t>
            </a:r>
          </a:p>
          <a:p>
            <a:pPr marL="0" indent="0">
              <a:buNone/>
            </a:pPr>
            <a:r>
              <a:rPr lang="es-ES" sz="2000" b="1" dirty="0" smtClean="0">
                <a:solidFill>
                  <a:schemeClr val="bg1"/>
                </a:solidFill>
                <a:latin typeface="Calibri Light" panose="020F0302020204030204" pitchFamily="34" charset="0"/>
                <a:cs typeface="Calibri Light" panose="020F0302020204030204" pitchFamily="34" charset="0"/>
              </a:rPr>
              <a:t>Ejecutar instrucción</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n (Sin entrar en funciones llamadas)</a:t>
            </a:r>
          </a:p>
          <a:p>
            <a:pPr marL="0" indent="0">
              <a:buNone/>
            </a:pPr>
            <a:r>
              <a:rPr lang="es-ES" sz="2000" dirty="0" smtClean="0">
                <a:solidFill>
                  <a:schemeClr val="bg1"/>
                </a:solidFill>
                <a:latin typeface="Calibri Light" panose="020F0302020204030204" pitchFamily="34" charset="0"/>
                <a:cs typeface="Calibri Light" panose="020F0302020204030204" pitchFamily="34" charset="0"/>
              </a:rPr>
              <a:t>s (Entrando en funciones llamadas)</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GDB Linux</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848610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2400" dirty="0" smtClean="0">
                <a:solidFill>
                  <a:schemeClr val="bg1"/>
                </a:solidFill>
                <a:latin typeface="Calibri Light" panose="020F0302020204030204" pitchFamily="34" charset="0"/>
                <a:cs typeface="Calibri Light" panose="020F0302020204030204" pitchFamily="34" charset="0"/>
              </a:rPr>
              <a:t>Los comandos relacionados con la pila de llamadas son los siguientes:</a:t>
            </a:r>
          </a:p>
          <a:p>
            <a:pPr marL="0" indent="0">
              <a:buNone/>
            </a:pPr>
            <a:r>
              <a:rPr lang="es-ES" sz="2400" b="1" dirty="0" smtClean="0">
                <a:solidFill>
                  <a:schemeClr val="bg1"/>
                </a:solidFill>
                <a:latin typeface="Calibri Light" panose="020F0302020204030204" pitchFamily="34" charset="0"/>
                <a:cs typeface="Calibri Light" panose="020F0302020204030204" pitchFamily="34" charset="0"/>
              </a:rPr>
              <a:t>Mostrar que funciones fueron llamadas (cómo se ha llegado)</a:t>
            </a:r>
          </a:p>
          <a:p>
            <a:pPr marL="0" indent="0">
              <a:buNone/>
            </a:pPr>
            <a:r>
              <a:rPr lang="es-ES" sz="2400" dirty="0" err="1" smtClean="0">
                <a:solidFill>
                  <a:schemeClr val="bg1"/>
                </a:solidFill>
                <a:latin typeface="Calibri Light" panose="020F0302020204030204" pitchFamily="34" charset="0"/>
                <a:cs typeface="Calibri Light" panose="020F0302020204030204" pitchFamily="34" charset="0"/>
              </a:rPr>
              <a:t>bt</a:t>
            </a:r>
            <a:endParaRPr lang="es-ES" sz="24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400" b="1" dirty="0" smtClean="0">
                <a:solidFill>
                  <a:schemeClr val="bg1"/>
                </a:solidFill>
                <a:latin typeface="Calibri Light" panose="020F0302020204030204" pitchFamily="34" charset="0"/>
                <a:cs typeface="Calibri Light" panose="020F0302020204030204" pitchFamily="34" charset="0"/>
              </a:rPr>
              <a:t>Subir </a:t>
            </a:r>
            <a:r>
              <a:rPr lang="es-ES" sz="2400" b="1" dirty="0">
                <a:solidFill>
                  <a:schemeClr val="bg1"/>
                </a:solidFill>
                <a:latin typeface="Calibri Light" panose="020F0302020204030204" pitchFamily="34" charset="0"/>
                <a:cs typeface="Calibri Light" panose="020F0302020204030204" pitchFamily="34" charset="0"/>
              </a:rPr>
              <a:t>o bajar en la pila (para ver variables de funciones intermedias)</a:t>
            </a:r>
          </a:p>
          <a:p>
            <a:pPr marL="0" indent="0">
              <a:buNone/>
            </a:pPr>
            <a:r>
              <a:rPr lang="es-ES" sz="2400" dirty="0">
                <a:solidFill>
                  <a:schemeClr val="bg1"/>
                </a:solidFill>
                <a:latin typeface="Calibri Light" panose="020F0302020204030204" pitchFamily="34" charset="0"/>
                <a:cs typeface="Calibri Light" panose="020F0302020204030204" pitchFamily="34" charset="0"/>
              </a:rPr>
              <a:t>up</a:t>
            </a:r>
          </a:p>
          <a:p>
            <a:pPr marL="0" indent="0">
              <a:buNone/>
            </a:pPr>
            <a:r>
              <a:rPr lang="es-ES" sz="2400" dirty="0" err="1">
                <a:solidFill>
                  <a:schemeClr val="bg1"/>
                </a:solidFill>
                <a:latin typeface="Calibri Light" panose="020F0302020204030204" pitchFamily="34" charset="0"/>
                <a:cs typeface="Calibri Light" panose="020F0302020204030204" pitchFamily="34" charset="0"/>
              </a:rPr>
              <a:t>down</a:t>
            </a:r>
            <a:endParaRPr lang="es-ES" sz="2400" dirty="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GDB Linux</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9788098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2400" b="1" dirty="0" smtClean="0">
                <a:solidFill>
                  <a:schemeClr val="bg1"/>
                </a:solidFill>
                <a:latin typeface="Calibri Light" panose="020F0302020204030204" pitchFamily="34" charset="0"/>
                <a:cs typeface="Calibri Light" panose="020F0302020204030204" pitchFamily="34" charset="0"/>
              </a:rPr>
              <a:t>Poner “</a:t>
            </a:r>
            <a:r>
              <a:rPr lang="es-ES" sz="2400" b="1" dirty="0" err="1" smtClean="0">
                <a:solidFill>
                  <a:schemeClr val="bg1"/>
                </a:solidFill>
                <a:latin typeface="Calibri Light" panose="020F0302020204030204" pitchFamily="34" charset="0"/>
                <a:cs typeface="Calibri Light" panose="020F0302020204030204" pitchFamily="34" charset="0"/>
              </a:rPr>
              <a:t>breakpoints</a:t>
            </a:r>
            <a:r>
              <a:rPr lang="es-ES" sz="2400" b="1" dirty="0" smtClean="0">
                <a:solidFill>
                  <a:schemeClr val="bg1"/>
                </a:solidFill>
                <a:latin typeface="Calibri Light" panose="020F0302020204030204" pitchFamily="34" charset="0"/>
                <a:cs typeface="Calibri Light" panose="020F0302020204030204" pitchFamily="34" charset="0"/>
              </a:rPr>
              <a:t>” en funciones</a:t>
            </a:r>
            <a:endParaRPr lang="es-ES" sz="24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400" dirty="0" smtClean="0">
                <a:solidFill>
                  <a:schemeClr val="bg1"/>
                </a:solidFill>
                <a:latin typeface="Calibri Light" panose="020F0302020204030204" pitchFamily="34" charset="0"/>
                <a:cs typeface="Calibri Light" panose="020F0302020204030204" pitchFamily="34" charset="0"/>
              </a:rPr>
              <a:t>b </a:t>
            </a:r>
            <a:r>
              <a:rPr lang="es-ES" sz="2400" dirty="0" err="1" smtClean="0">
                <a:solidFill>
                  <a:schemeClr val="bg1"/>
                </a:solidFill>
                <a:latin typeface="Calibri Light" panose="020F0302020204030204" pitchFamily="34" charset="0"/>
                <a:cs typeface="Calibri Light" panose="020F0302020204030204" pitchFamily="34" charset="0"/>
              </a:rPr>
              <a:t>main</a:t>
            </a:r>
            <a:endParaRPr lang="es-ES" sz="24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400" b="1" dirty="0" smtClean="0">
                <a:solidFill>
                  <a:schemeClr val="bg1"/>
                </a:solidFill>
                <a:latin typeface="Calibri Light" panose="020F0302020204030204" pitchFamily="34" charset="0"/>
                <a:cs typeface="Calibri Light" panose="020F0302020204030204" pitchFamily="34" charset="0"/>
              </a:rPr>
              <a:t>Mostrar </a:t>
            </a:r>
            <a:r>
              <a:rPr lang="es-ES" sz="2400" b="1" dirty="0" err="1" smtClean="0">
                <a:solidFill>
                  <a:schemeClr val="bg1"/>
                </a:solidFill>
                <a:latin typeface="Calibri Light" panose="020F0302020204030204" pitchFamily="34" charset="0"/>
                <a:cs typeface="Calibri Light" panose="020F0302020204030204" pitchFamily="34" charset="0"/>
              </a:rPr>
              <a:t>breakpoints</a:t>
            </a:r>
            <a:endParaRPr lang="es-ES" sz="24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400" dirty="0" err="1" smtClean="0">
                <a:solidFill>
                  <a:schemeClr val="bg1"/>
                </a:solidFill>
                <a:latin typeface="Calibri Light" panose="020F0302020204030204" pitchFamily="34" charset="0"/>
                <a:cs typeface="Calibri Light" panose="020F0302020204030204" pitchFamily="34" charset="0"/>
              </a:rPr>
              <a:t>info</a:t>
            </a:r>
            <a:r>
              <a:rPr lang="es-ES" sz="2400" dirty="0" smtClean="0">
                <a:solidFill>
                  <a:schemeClr val="bg1"/>
                </a:solidFill>
                <a:latin typeface="Calibri Light" panose="020F0302020204030204" pitchFamily="34" charset="0"/>
                <a:cs typeface="Calibri Light" panose="020F0302020204030204" pitchFamily="34" charset="0"/>
              </a:rPr>
              <a:t> break</a:t>
            </a:r>
          </a:p>
          <a:p>
            <a:pPr marL="0" indent="0">
              <a:buNone/>
            </a:pPr>
            <a:r>
              <a:rPr lang="es-ES" sz="2400" b="1" dirty="0" smtClean="0">
                <a:solidFill>
                  <a:schemeClr val="bg1"/>
                </a:solidFill>
                <a:latin typeface="Calibri Light" panose="020F0302020204030204" pitchFamily="34" charset="0"/>
                <a:cs typeface="Calibri Light" panose="020F0302020204030204" pitchFamily="34" charset="0"/>
              </a:rPr>
              <a:t>Crear un </a:t>
            </a:r>
            <a:r>
              <a:rPr lang="es-ES" sz="2400" b="1" dirty="0" err="1" smtClean="0">
                <a:solidFill>
                  <a:schemeClr val="bg1"/>
                </a:solidFill>
                <a:latin typeface="Calibri Light" panose="020F0302020204030204" pitchFamily="34" charset="0"/>
                <a:cs typeface="Calibri Light" panose="020F0302020204030204" pitchFamily="34" charset="0"/>
              </a:rPr>
              <a:t>breakpoint</a:t>
            </a:r>
            <a:endParaRPr lang="es-ES" sz="24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400" dirty="0" err="1" smtClean="0">
                <a:solidFill>
                  <a:schemeClr val="bg1"/>
                </a:solidFill>
                <a:latin typeface="Calibri Light" panose="020F0302020204030204" pitchFamily="34" charset="0"/>
                <a:cs typeface="Calibri Light" panose="020F0302020204030204" pitchFamily="34" charset="0"/>
              </a:rPr>
              <a:t>br</a:t>
            </a:r>
            <a:r>
              <a:rPr lang="es-ES" sz="2400" dirty="0" smtClean="0">
                <a:solidFill>
                  <a:schemeClr val="bg1"/>
                </a:solidFill>
                <a:latin typeface="Calibri Light" panose="020F0302020204030204" pitchFamily="34" charset="0"/>
                <a:cs typeface="Calibri Light" panose="020F0302020204030204" pitchFamily="34" charset="0"/>
              </a:rPr>
              <a:t> dirección</a:t>
            </a:r>
          </a:p>
          <a:p>
            <a:pPr marL="0" indent="0">
              <a:buNone/>
            </a:pPr>
            <a:r>
              <a:rPr lang="es-ES" sz="2400" b="1" dirty="0" smtClean="0">
                <a:solidFill>
                  <a:schemeClr val="bg1"/>
                </a:solidFill>
                <a:latin typeface="Calibri Light" panose="020F0302020204030204" pitchFamily="34" charset="0"/>
                <a:cs typeface="Calibri Light" panose="020F0302020204030204" pitchFamily="34" charset="0"/>
              </a:rPr>
              <a:t>Borrar </a:t>
            </a:r>
            <a:r>
              <a:rPr lang="es-ES" sz="2400" b="1" dirty="0" err="1" smtClean="0">
                <a:solidFill>
                  <a:schemeClr val="bg1"/>
                </a:solidFill>
                <a:latin typeface="Calibri Light" panose="020F0302020204030204" pitchFamily="34" charset="0"/>
                <a:cs typeface="Calibri Light" panose="020F0302020204030204" pitchFamily="34" charset="0"/>
              </a:rPr>
              <a:t>breakpoints</a:t>
            </a:r>
            <a:endParaRPr lang="es-ES" sz="24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400" dirty="0" smtClean="0">
                <a:solidFill>
                  <a:schemeClr val="bg1"/>
                </a:solidFill>
                <a:latin typeface="Calibri Light" panose="020F0302020204030204" pitchFamily="34" charset="0"/>
                <a:cs typeface="Calibri Light" panose="020F0302020204030204" pitchFamily="34" charset="0"/>
              </a:rPr>
              <a:t>del </a:t>
            </a:r>
            <a:r>
              <a:rPr lang="es-ES" sz="2400" dirty="0" err="1" smtClean="0">
                <a:solidFill>
                  <a:schemeClr val="bg1"/>
                </a:solidFill>
                <a:latin typeface="Calibri Light" panose="020F0302020204030204" pitchFamily="34" charset="0"/>
                <a:cs typeface="Calibri Light" panose="020F0302020204030204" pitchFamily="34" charset="0"/>
              </a:rPr>
              <a:t>Numero_de_breakpoint</a:t>
            </a:r>
            <a:endParaRPr lang="es-ES" sz="24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GDB Linux</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553633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Para aplicaciones en ensamblador (</a:t>
            </a:r>
            <a:r>
              <a:rPr lang="es-ES" sz="1800" dirty="0" err="1" smtClean="0">
                <a:solidFill>
                  <a:schemeClr val="bg1"/>
                </a:solidFill>
                <a:latin typeface="Calibri Light" panose="020F0302020204030204" pitchFamily="34" charset="0"/>
                <a:cs typeface="Calibri Light" panose="020F0302020204030204" pitchFamily="34" charset="0"/>
              </a:rPr>
              <a:t>Assembler</a:t>
            </a:r>
            <a:r>
              <a:rPr lang="es-ES" sz="1800" dirty="0" smtClean="0">
                <a:solidFill>
                  <a:schemeClr val="bg1"/>
                </a:solidFill>
                <a:latin typeface="Calibri Light" panose="020F0302020204030204" pitchFamily="34" charset="0"/>
                <a:cs typeface="Calibri Light" panose="020F0302020204030204" pitchFamily="34" charset="0"/>
              </a:rPr>
              <a:t>)</a:t>
            </a:r>
          </a:p>
          <a:p>
            <a:pPr marL="0" indent="0">
              <a:buNone/>
            </a:pPr>
            <a:r>
              <a:rPr lang="es-ES" sz="1800" b="1" dirty="0" smtClean="0">
                <a:solidFill>
                  <a:schemeClr val="bg1"/>
                </a:solidFill>
                <a:latin typeface="Calibri Light" panose="020F0302020204030204" pitchFamily="34" charset="0"/>
                <a:cs typeface="Calibri Light" panose="020F0302020204030204" pitchFamily="34" charset="0"/>
              </a:rPr>
              <a:t>Ejecutar paso a paso las instrucciones en ensamblador</a:t>
            </a:r>
            <a:endParaRPr lang="es-ES" sz="18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1800" dirty="0" err="1" smtClean="0">
                <a:solidFill>
                  <a:schemeClr val="bg1"/>
                </a:solidFill>
                <a:latin typeface="Calibri Light" panose="020F0302020204030204" pitchFamily="34" charset="0"/>
                <a:cs typeface="Calibri Light" panose="020F0302020204030204" pitchFamily="34" charset="0"/>
              </a:rPr>
              <a:t>stepi</a:t>
            </a:r>
            <a:r>
              <a:rPr lang="es-ES" sz="1800" dirty="0" smtClean="0">
                <a:solidFill>
                  <a:schemeClr val="bg1"/>
                </a:solidFill>
                <a:latin typeface="Calibri Light" panose="020F0302020204030204" pitchFamily="34" charset="0"/>
                <a:cs typeface="Calibri Light" panose="020F0302020204030204" pitchFamily="34" charset="0"/>
              </a:rPr>
              <a:t> (una instrucción)</a:t>
            </a:r>
          </a:p>
          <a:p>
            <a:pPr marL="538163" indent="-538163">
              <a:buNone/>
            </a:pPr>
            <a:r>
              <a:rPr lang="es-ES" sz="1800" dirty="0" err="1" smtClean="0">
                <a:solidFill>
                  <a:schemeClr val="bg1"/>
                </a:solidFill>
                <a:latin typeface="Calibri Light" panose="020F0302020204030204" pitchFamily="34" charset="0"/>
                <a:cs typeface="Calibri Light" panose="020F0302020204030204" pitchFamily="34" charset="0"/>
              </a:rPr>
              <a:t>nexti</a:t>
            </a:r>
            <a:r>
              <a:rPr lang="es-ES" sz="1800" dirty="0" smtClean="0">
                <a:solidFill>
                  <a:schemeClr val="bg1"/>
                </a:solidFill>
                <a:latin typeface="Calibri Light" panose="020F0302020204030204" pitchFamily="34" charset="0"/>
                <a:cs typeface="Calibri Light" panose="020F0302020204030204" pitchFamily="34" charset="0"/>
              </a:rPr>
              <a:t> (Si es una llamada -</a:t>
            </a:r>
            <a:r>
              <a:rPr lang="es-ES" sz="1800" dirty="0" err="1" smtClean="0">
                <a:solidFill>
                  <a:schemeClr val="bg1"/>
                </a:solidFill>
                <a:latin typeface="Calibri Light" panose="020F0302020204030204" pitchFamily="34" charset="0"/>
                <a:cs typeface="Calibri Light" panose="020F0302020204030204" pitchFamily="34" charset="0"/>
              </a:rPr>
              <a:t>call</a:t>
            </a:r>
            <a:r>
              <a:rPr lang="es-ES" sz="1800" dirty="0" smtClean="0">
                <a:solidFill>
                  <a:schemeClr val="bg1"/>
                </a:solidFill>
                <a:latin typeface="Calibri Light" panose="020F0302020204030204" pitchFamily="34" charset="0"/>
                <a:cs typeface="Calibri Light" panose="020F0302020204030204" pitchFamily="34" charset="0"/>
              </a:rPr>
              <a:t>- la ejecuta hasta el retorno, sí no, ejecuta una instrucción en ensamblador)</a:t>
            </a:r>
          </a:p>
          <a:p>
            <a:pPr marL="0" indent="0">
              <a:buNone/>
            </a:pPr>
            <a:r>
              <a:rPr lang="es-ES" sz="1800" b="1" dirty="0" smtClean="0">
                <a:solidFill>
                  <a:schemeClr val="bg1"/>
                </a:solidFill>
                <a:latin typeface="Calibri Light" panose="020F0302020204030204" pitchFamily="34" charset="0"/>
                <a:cs typeface="Calibri Light" panose="020F0302020204030204" pitchFamily="34" charset="0"/>
              </a:rPr>
              <a:t>Mostrar 10 instrucciones en ensamblador a partir de una dirección hexadecimal</a:t>
            </a: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x/10i 0x12345678</a:t>
            </a:r>
          </a:p>
          <a:p>
            <a:pPr marL="0" indent="0">
              <a:buNone/>
            </a:pPr>
            <a:r>
              <a:rPr lang="es-ES" sz="1800" b="1" dirty="0" smtClean="0">
                <a:solidFill>
                  <a:schemeClr val="bg1"/>
                </a:solidFill>
                <a:latin typeface="Calibri Light" panose="020F0302020204030204" pitchFamily="34" charset="0"/>
                <a:cs typeface="Calibri Light" panose="020F0302020204030204" pitchFamily="34" charset="0"/>
              </a:rPr>
              <a:t>Mostrar el contenido de los registros</a:t>
            </a:r>
          </a:p>
          <a:p>
            <a:pPr marL="0" indent="0">
              <a:buNone/>
            </a:pPr>
            <a:r>
              <a:rPr lang="es-ES" sz="1800" dirty="0" err="1" smtClean="0">
                <a:solidFill>
                  <a:schemeClr val="bg1"/>
                </a:solidFill>
                <a:latin typeface="Calibri Light" panose="020F0302020204030204" pitchFamily="34" charset="0"/>
                <a:cs typeface="Calibri Light" panose="020F0302020204030204" pitchFamily="34" charset="0"/>
              </a:rPr>
              <a:t>info</a:t>
            </a:r>
            <a:r>
              <a:rPr lang="es-ES" sz="1800" dirty="0" smtClean="0">
                <a:solidFill>
                  <a:schemeClr val="bg1"/>
                </a:solidFill>
                <a:latin typeface="Calibri Light" panose="020F0302020204030204" pitchFamily="34" charset="0"/>
                <a:cs typeface="Calibri Light" panose="020F0302020204030204" pitchFamily="34" charset="0"/>
              </a:rPr>
              <a:t> </a:t>
            </a:r>
            <a:r>
              <a:rPr lang="es-ES" sz="1800" dirty="0" err="1" smtClean="0">
                <a:solidFill>
                  <a:schemeClr val="bg1"/>
                </a:solidFill>
                <a:latin typeface="Calibri Light" panose="020F0302020204030204" pitchFamily="34" charset="0"/>
                <a:cs typeface="Calibri Light" panose="020F0302020204030204" pitchFamily="34" charset="0"/>
              </a:rPr>
              <a:t>register</a:t>
            </a:r>
            <a:endParaRPr lang="es-ES" sz="18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1800" b="1" dirty="0" smtClean="0">
                <a:solidFill>
                  <a:schemeClr val="bg1"/>
                </a:solidFill>
                <a:latin typeface="Calibri Light" panose="020F0302020204030204" pitchFamily="34" charset="0"/>
                <a:cs typeface="Calibri Light" panose="020F0302020204030204" pitchFamily="34" charset="0"/>
              </a:rPr>
              <a:t>Mostrar el contenido a partir de una dirección en hexadecimal</a:t>
            </a: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x/10x 0x12345678</a:t>
            </a:r>
          </a:p>
          <a:p>
            <a:pPr marL="0" indent="0">
              <a:buNone/>
            </a:pP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GDB Linux</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1565396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Adicionalmente se le pueden añadir funciones extras a </a:t>
            </a:r>
            <a:r>
              <a:rPr lang="es-ES" sz="1800" dirty="0" err="1" smtClean="0">
                <a:solidFill>
                  <a:schemeClr val="bg1"/>
                </a:solidFill>
                <a:latin typeface="Calibri Light" panose="020F0302020204030204" pitchFamily="34" charset="0"/>
                <a:cs typeface="Calibri Light" panose="020F0302020204030204" pitchFamily="34" charset="0"/>
              </a:rPr>
              <a:t>gdb</a:t>
            </a:r>
            <a:r>
              <a:rPr lang="es-ES" sz="1800" dirty="0" smtClean="0">
                <a:solidFill>
                  <a:schemeClr val="bg1"/>
                </a:solidFill>
                <a:latin typeface="Calibri Light" panose="020F0302020204030204" pitchFamily="34" charset="0"/>
                <a:cs typeface="Calibri Light" panose="020F0302020204030204" pitchFamily="34" charset="0"/>
              </a:rPr>
              <a:t> Linux gracias a </a:t>
            </a:r>
            <a:r>
              <a:rPr lang="es-ES" sz="1800" b="1" i="1" dirty="0" err="1" smtClean="0">
                <a:solidFill>
                  <a:schemeClr val="bg1"/>
                </a:solidFill>
                <a:latin typeface="Calibri Light" panose="020F0302020204030204" pitchFamily="34" charset="0"/>
                <a:cs typeface="Calibri Light" panose="020F0302020204030204" pitchFamily="34" charset="0"/>
              </a:rPr>
              <a:t>peda</a:t>
            </a:r>
            <a:r>
              <a:rPr lang="es-ES" sz="1800" dirty="0" smtClean="0">
                <a:solidFill>
                  <a:schemeClr val="bg1"/>
                </a:solidFill>
                <a:latin typeface="Calibri Light" panose="020F0302020204030204" pitchFamily="34" charset="0"/>
                <a:cs typeface="Calibri Light" panose="020F0302020204030204" pitchFamily="34" charset="0"/>
              </a:rPr>
              <a:t>, con ejecutar las siguientes sentencias ya estaría implementado en nuestro entorno de </a:t>
            </a:r>
            <a:r>
              <a:rPr lang="es-ES" sz="1800" dirty="0" err="1" smtClean="0">
                <a:solidFill>
                  <a:schemeClr val="bg1"/>
                </a:solidFill>
                <a:latin typeface="Calibri Light" panose="020F0302020204030204" pitchFamily="34" charset="0"/>
                <a:cs typeface="Calibri Light" panose="020F0302020204030204" pitchFamily="34" charset="0"/>
              </a:rPr>
              <a:t>debugging</a:t>
            </a:r>
            <a:endParaRPr lang="es-ES" sz="1800" b="1" i="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1800" b="1" dirty="0" err="1">
                <a:solidFill>
                  <a:schemeClr val="bg1"/>
                </a:solidFill>
                <a:latin typeface="Calibri Light" panose="020F0302020204030204" pitchFamily="34" charset="0"/>
                <a:cs typeface="Calibri Light" panose="020F0302020204030204" pitchFamily="34" charset="0"/>
              </a:rPr>
              <a:t>git</a:t>
            </a:r>
            <a:r>
              <a:rPr lang="es-ES" sz="1800" b="1" dirty="0">
                <a:solidFill>
                  <a:schemeClr val="bg1"/>
                </a:solidFill>
                <a:latin typeface="Calibri Light" panose="020F0302020204030204" pitchFamily="34" charset="0"/>
                <a:cs typeface="Calibri Light" panose="020F0302020204030204" pitchFamily="34" charset="0"/>
              </a:rPr>
              <a:t> clone https://github.com/longld/peda.git ~/</a:t>
            </a:r>
            <a:r>
              <a:rPr lang="es-ES" sz="1800" b="1" dirty="0" err="1">
                <a:solidFill>
                  <a:schemeClr val="bg1"/>
                </a:solidFill>
                <a:latin typeface="Calibri Light" panose="020F0302020204030204" pitchFamily="34" charset="0"/>
                <a:cs typeface="Calibri Light" panose="020F0302020204030204" pitchFamily="34" charset="0"/>
              </a:rPr>
              <a:t>peda</a:t>
            </a: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r>
              <a:rPr lang="es-ES" sz="1800" b="1" dirty="0">
                <a:solidFill>
                  <a:schemeClr val="bg1"/>
                </a:solidFill>
                <a:latin typeface="Calibri Light" panose="020F0302020204030204" pitchFamily="34" charset="0"/>
                <a:cs typeface="Calibri Light" panose="020F0302020204030204" pitchFamily="34" charset="0"/>
              </a:rPr>
              <a:t>echo "</a:t>
            </a:r>
            <a:r>
              <a:rPr lang="es-ES" sz="1800" b="1" dirty="0" err="1">
                <a:solidFill>
                  <a:schemeClr val="bg1"/>
                </a:solidFill>
                <a:latin typeface="Calibri Light" panose="020F0302020204030204" pitchFamily="34" charset="0"/>
                <a:cs typeface="Calibri Light" panose="020F0302020204030204" pitchFamily="34" charset="0"/>
              </a:rPr>
              <a:t>source</a:t>
            </a:r>
            <a:r>
              <a:rPr lang="es-ES" sz="1800" b="1" dirty="0">
                <a:solidFill>
                  <a:schemeClr val="bg1"/>
                </a:solidFill>
                <a:latin typeface="Calibri Light" panose="020F0302020204030204" pitchFamily="34" charset="0"/>
                <a:cs typeface="Calibri Light" panose="020F0302020204030204" pitchFamily="34" charset="0"/>
              </a:rPr>
              <a:t> ~/</a:t>
            </a:r>
            <a:r>
              <a:rPr lang="es-ES" sz="1800" b="1" dirty="0" err="1">
                <a:solidFill>
                  <a:schemeClr val="bg1"/>
                </a:solidFill>
                <a:latin typeface="Calibri Light" panose="020F0302020204030204" pitchFamily="34" charset="0"/>
                <a:cs typeface="Calibri Light" panose="020F0302020204030204" pitchFamily="34" charset="0"/>
              </a:rPr>
              <a:t>peda</a:t>
            </a:r>
            <a:r>
              <a:rPr lang="es-ES" sz="1800" b="1" dirty="0">
                <a:solidFill>
                  <a:schemeClr val="bg1"/>
                </a:solidFill>
                <a:latin typeface="Calibri Light" panose="020F0302020204030204" pitchFamily="34" charset="0"/>
                <a:cs typeface="Calibri Light" panose="020F0302020204030204" pitchFamily="34" charset="0"/>
              </a:rPr>
              <a:t>/peda.py" &gt;&gt; ~/.</a:t>
            </a:r>
            <a:r>
              <a:rPr lang="es-ES" sz="1800" b="1" dirty="0" err="1">
                <a:solidFill>
                  <a:schemeClr val="bg1"/>
                </a:solidFill>
                <a:latin typeface="Calibri Light" panose="020F0302020204030204" pitchFamily="34" charset="0"/>
                <a:cs typeface="Calibri Light" panose="020F0302020204030204" pitchFamily="34" charset="0"/>
              </a:rPr>
              <a:t>gdbinit</a:t>
            </a: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GDB Linux</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3306314" y="3119718"/>
            <a:ext cx="5795396" cy="2473978"/>
          </a:xfrm>
          <a:prstGeom prst="rect">
            <a:avLst/>
          </a:prstGeom>
        </p:spPr>
      </p:pic>
    </p:spTree>
    <p:extLst>
      <p:ext uri="{BB962C8B-B14F-4D97-AF65-F5344CB8AC3E}">
        <p14:creationId xmlns:p14="http://schemas.microsoft.com/office/powerpoint/2010/main" val="41269710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A continuación se expondrá el caso de un binario instalado en un entorno de Linux, el cual incluye una serie de permisos establecidos que podría derivar en la ejecución de código con la consiguiente elevación de privilegios que dispone en el sistema instalado.</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Depurando un binario en Linux</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372767" y="2658341"/>
            <a:ext cx="9662490" cy="368340"/>
          </a:xfrm>
          <a:prstGeom prst="rect">
            <a:avLst/>
          </a:prstGeom>
        </p:spPr>
      </p:pic>
      <p:pic>
        <p:nvPicPr>
          <p:cNvPr id="3" name="Imagen 2"/>
          <p:cNvPicPr>
            <a:picLocks noChangeAspect="1"/>
          </p:cNvPicPr>
          <p:nvPr/>
        </p:nvPicPr>
        <p:blipFill>
          <a:blip r:embed="rId3"/>
          <a:stretch>
            <a:fillRect/>
          </a:stretch>
        </p:blipFill>
        <p:spPr>
          <a:xfrm>
            <a:off x="4457456" y="3514726"/>
            <a:ext cx="3493111" cy="1670618"/>
          </a:xfrm>
          <a:prstGeom prst="rect">
            <a:avLst/>
          </a:prstGeom>
        </p:spPr>
      </p:pic>
    </p:spTree>
    <p:extLst>
      <p:ext uri="{BB962C8B-B14F-4D97-AF65-F5344CB8AC3E}">
        <p14:creationId xmlns:p14="http://schemas.microsoft.com/office/powerpoint/2010/main" val="11940954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Índice</a:t>
            </a:r>
            <a:endParaRPr lang="es-ES" dirty="0"/>
          </a:p>
        </p:txBody>
      </p:sp>
      <p:sp>
        <p:nvSpPr>
          <p:cNvPr id="3" name="Marcador de contenido 2"/>
          <p:cNvSpPr>
            <a:spLocks noGrp="1"/>
          </p:cNvSpPr>
          <p:nvPr>
            <p:ph idx="1"/>
          </p:nvPr>
        </p:nvSpPr>
        <p:spPr>
          <a:xfrm>
            <a:off x="1296865" y="1370855"/>
            <a:ext cx="10211460" cy="4686487"/>
          </a:xfrm>
        </p:spPr>
        <p:txBody>
          <a:bodyPr>
            <a:noAutofit/>
          </a:bodyPr>
          <a:lstStyle/>
          <a:p>
            <a:pPr marL="0" indent="0">
              <a:buNone/>
            </a:pPr>
            <a:r>
              <a:rPr lang="es-ES" sz="2800" b="1" dirty="0">
                <a:latin typeface="Calibri Light" panose="020F0302020204030204" pitchFamily="34" charset="0"/>
                <a:cs typeface="Calibri Light" panose="020F0302020204030204" pitchFamily="34" charset="0"/>
              </a:rPr>
              <a:t>Introducción a </a:t>
            </a:r>
            <a:r>
              <a:rPr lang="es-ES" sz="2800" b="1" dirty="0" err="1">
                <a:latin typeface="Calibri Light" panose="020F0302020204030204" pitchFamily="34" charset="0"/>
                <a:cs typeface="Calibri Light" panose="020F0302020204030204" pitchFamily="34" charset="0"/>
              </a:rPr>
              <a:t>Fuzzing</a:t>
            </a:r>
            <a:r>
              <a:rPr lang="es-ES" sz="2800" b="1" dirty="0">
                <a:latin typeface="Calibri Light" panose="020F0302020204030204" pitchFamily="34" charset="0"/>
                <a:cs typeface="Calibri Light" panose="020F0302020204030204" pitchFamily="34" charset="0"/>
              </a:rPr>
              <a:t> y </a:t>
            </a:r>
            <a:r>
              <a:rPr lang="es-ES" sz="2800" b="1" dirty="0" err="1">
                <a:latin typeface="Calibri Light" panose="020F0302020204030204" pitchFamily="34" charset="0"/>
                <a:cs typeface="Calibri Light" panose="020F0302020204030204" pitchFamily="34" charset="0"/>
              </a:rPr>
              <a:t>debugging</a:t>
            </a:r>
            <a:r>
              <a:rPr lang="es-ES" sz="2800" b="1" dirty="0">
                <a:latin typeface="Calibri Light" panose="020F0302020204030204" pitchFamily="34" charset="0"/>
                <a:cs typeface="Calibri Light" panose="020F0302020204030204" pitchFamily="34" charset="0"/>
              </a:rPr>
              <a:t> en entornos de </a:t>
            </a:r>
            <a:r>
              <a:rPr lang="es-ES" sz="2800" b="1" dirty="0" smtClean="0">
                <a:latin typeface="Calibri Light" panose="020F0302020204030204" pitchFamily="34" charset="0"/>
                <a:cs typeface="Calibri Light" panose="020F0302020204030204" pitchFamily="34" charset="0"/>
              </a:rPr>
              <a:t>Linux</a:t>
            </a: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5.1</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2" action="ppaction://hlinksldjump"/>
              </a:rPr>
              <a:t>Introducción</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3</a:t>
            </a:r>
            <a:endParaRPr lang="es-ES" sz="2200" b="1" dirty="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5.2</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3" action="ppaction://hlinksldjump"/>
              </a:rPr>
              <a:t>Teoría adicional de Buffer </a:t>
            </a:r>
            <a:r>
              <a:rPr lang="es-ES" sz="2200" b="1" dirty="0" err="1" smtClean="0">
                <a:latin typeface="Calibri Light" panose="020F0302020204030204" pitchFamily="34" charset="0"/>
                <a:cs typeface="Calibri Light" panose="020F0302020204030204" pitchFamily="34" charset="0"/>
                <a:hlinkClick r:id="rId3" action="ppaction://hlinksldjump"/>
              </a:rPr>
              <a:t>Overflow</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4</a:t>
            </a:r>
            <a:endParaRPr lang="es-ES" sz="2200" b="1" dirty="0">
              <a:latin typeface="Calibri Light" panose="020F0302020204030204" pitchFamily="34" charset="0"/>
              <a:cs typeface="Calibri Light" panose="020F0302020204030204" pitchFamily="34" charset="0"/>
            </a:endParaRP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5.3</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hlinkClick r:id="rId4" action="ppaction://hlinksldjump"/>
              </a:rPr>
              <a:t>GDB Linux</a:t>
            </a:r>
            <a:r>
              <a:rPr lang="es-ES" sz="2200" b="1" dirty="0" smtClean="0">
                <a:latin typeface="Calibri Light" panose="020F0302020204030204" pitchFamily="34" charset="0"/>
                <a:cs typeface="Calibri Light" panose="020F0302020204030204" pitchFamily="34" charset="0"/>
              </a:rPr>
              <a:t>		</a:t>
            </a: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	12</a:t>
            </a: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5.4	</a:t>
            </a:r>
            <a:r>
              <a:rPr lang="es-ES" sz="2200" b="1" dirty="0">
                <a:latin typeface="Calibri Light" panose="020F0302020204030204" pitchFamily="34" charset="0"/>
                <a:cs typeface="Calibri Light" panose="020F0302020204030204" pitchFamily="34" charset="0"/>
                <a:hlinkClick r:id="rId5" action="ppaction://hlinksldjump"/>
              </a:rPr>
              <a:t>Depurando un binario </a:t>
            </a:r>
            <a:r>
              <a:rPr lang="es-ES" sz="2200" b="1" dirty="0" smtClean="0">
                <a:latin typeface="Calibri Light" panose="020F0302020204030204" pitchFamily="34" charset="0"/>
                <a:cs typeface="Calibri Light" panose="020F0302020204030204" pitchFamily="34" charset="0"/>
                <a:hlinkClick r:id="rId5" action="ppaction://hlinksldjump"/>
              </a:rPr>
              <a:t>en Linux</a:t>
            </a:r>
            <a:r>
              <a:rPr lang="es-ES" sz="2200" b="1" dirty="0" smtClean="0">
                <a:latin typeface="Calibri Light" panose="020F0302020204030204" pitchFamily="34" charset="0"/>
                <a:cs typeface="Calibri Light" panose="020F0302020204030204" pitchFamily="34" charset="0"/>
              </a:rPr>
              <a:t>				19</a:t>
            </a:r>
          </a:p>
          <a:p>
            <a:pPr marL="0" indent="0">
              <a:buNone/>
            </a:pPr>
            <a:r>
              <a:rPr lang="es-ES" sz="2200" b="1" dirty="0">
                <a:latin typeface="Calibri Light" panose="020F0302020204030204" pitchFamily="34" charset="0"/>
                <a:cs typeface="Calibri Light" panose="020F0302020204030204" pitchFamily="34" charset="0"/>
              </a:rPr>
              <a:t>	</a:t>
            </a:r>
            <a:r>
              <a:rPr lang="es-ES" sz="2200" b="1" dirty="0" smtClean="0">
                <a:latin typeface="Calibri Light" panose="020F0302020204030204" pitchFamily="34" charset="0"/>
                <a:cs typeface="Calibri Light" panose="020F0302020204030204" pitchFamily="34" charset="0"/>
              </a:rPr>
              <a:t>5.5	</a:t>
            </a:r>
            <a:r>
              <a:rPr lang="es-ES" sz="2200" b="1" dirty="0" smtClean="0">
                <a:latin typeface="Calibri Light" panose="020F0302020204030204" pitchFamily="34" charset="0"/>
                <a:cs typeface="Calibri Light" panose="020F0302020204030204" pitchFamily="34" charset="0"/>
                <a:hlinkClick r:id="rId6" action="ppaction://hlinksldjump"/>
              </a:rPr>
              <a:t>Evadiendo ASLR y NX</a:t>
            </a:r>
            <a:r>
              <a:rPr lang="es-ES" sz="2200" b="1" dirty="0" smtClean="0">
                <a:latin typeface="Calibri Light" panose="020F0302020204030204" pitchFamily="34" charset="0"/>
                <a:cs typeface="Calibri Light" panose="020F0302020204030204" pitchFamily="34" charset="0"/>
              </a:rPr>
              <a:t>					29</a:t>
            </a:r>
            <a:endParaRPr lang="es-ES" sz="2200"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786454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Se debe de copiar dicho binario al entorno del </a:t>
            </a:r>
            <a:r>
              <a:rPr lang="es-ES" sz="1800" dirty="0" err="1" smtClean="0">
                <a:solidFill>
                  <a:schemeClr val="bg1"/>
                </a:solidFill>
                <a:latin typeface="Calibri Light" panose="020F0302020204030204" pitchFamily="34" charset="0"/>
                <a:cs typeface="Calibri Light" panose="020F0302020204030204" pitchFamily="34" charset="0"/>
              </a:rPr>
              <a:t>pentester</a:t>
            </a:r>
            <a:r>
              <a:rPr lang="es-ES" sz="1800" dirty="0" smtClean="0">
                <a:solidFill>
                  <a:schemeClr val="bg1"/>
                </a:solidFill>
                <a:latin typeface="Calibri Light" panose="020F0302020204030204" pitchFamily="34" charset="0"/>
                <a:cs typeface="Calibri Light" panose="020F0302020204030204" pitchFamily="34" charset="0"/>
              </a:rPr>
              <a:t> para comenzar las tareas de depuración. Lo primero que se realiza es la comprobación del tipo de fichero binario del que se dispone.</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Depurando un binario en Linux</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2546592" y="3510451"/>
            <a:ext cx="7314834" cy="427838"/>
          </a:xfrm>
          <a:prstGeom prst="rect">
            <a:avLst/>
          </a:prstGeom>
        </p:spPr>
      </p:pic>
      <p:pic>
        <p:nvPicPr>
          <p:cNvPr id="5" name="Imagen 4"/>
          <p:cNvPicPr>
            <a:picLocks noChangeAspect="1"/>
          </p:cNvPicPr>
          <p:nvPr/>
        </p:nvPicPr>
        <p:blipFill>
          <a:blip r:embed="rId3"/>
          <a:stretch>
            <a:fillRect/>
          </a:stretch>
        </p:blipFill>
        <p:spPr>
          <a:xfrm>
            <a:off x="3023575" y="2333429"/>
            <a:ext cx="6360869" cy="879874"/>
          </a:xfrm>
          <a:prstGeom prst="rect">
            <a:avLst/>
          </a:prstGeom>
        </p:spPr>
      </p:pic>
      <p:pic>
        <p:nvPicPr>
          <p:cNvPr id="7" name="Imagen 6"/>
          <p:cNvPicPr>
            <a:picLocks noChangeAspect="1"/>
          </p:cNvPicPr>
          <p:nvPr/>
        </p:nvPicPr>
        <p:blipFill>
          <a:blip r:embed="rId4"/>
          <a:stretch>
            <a:fillRect/>
          </a:stretch>
        </p:blipFill>
        <p:spPr>
          <a:xfrm>
            <a:off x="2252676" y="4235438"/>
            <a:ext cx="7902669" cy="987184"/>
          </a:xfrm>
          <a:prstGeom prst="rect">
            <a:avLst/>
          </a:prstGeom>
        </p:spPr>
      </p:pic>
    </p:spTree>
    <p:extLst>
      <p:ext uri="{BB962C8B-B14F-4D97-AF65-F5344CB8AC3E}">
        <p14:creationId xmlns:p14="http://schemas.microsoft.com/office/powerpoint/2010/main" val="30098534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Se comprobará el contenido del binario, observándose cómo existe una función “insegura”.</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Depurando un binario en Linux</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203898" y="2248690"/>
            <a:ext cx="5466369" cy="2876550"/>
          </a:xfrm>
          <a:prstGeom prst="rect">
            <a:avLst/>
          </a:prstGeom>
        </p:spPr>
      </p:pic>
      <p:pic>
        <p:nvPicPr>
          <p:cNvPr id="3" name="Imagen 2"/>
          <p:cNvPicPr>
            <a:picLocks noChangeAspect="1"/>
          </p:cNvPicPr>
          <p:nvPr/>
        </p:nvPicPr>
        <p:blipFill>
          <a:blip r:embed="rId3"/>
          <a:stretch>
            <a:fillRect/>
          </a:stretch>
        </p:blipFill>
        <p:spPr>
          <a:xfrm>
            <a:off x="6998677" y="2248690"/>
            <a:ext cx="3505200" cy="2876550"/>
          </a:xfrm>
          <a:prstGeom prst="rect">
            <a:avLst/>
          </a:prstGeom>
        </p:spPr>
      </p:pic>
    </p:spTree>
    <p:extLst>
      <p:ext uri="{BB962C8B-B14F-4D97-AF65-F5344CB8AC3E}">
        <p14:creationId xmlns:p14="http://schemas.microsoft.com/office/powerpoint/2010/main" val="10334182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Tras verificar el fichero binario se comenzará a depurar.</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Depurando un binario en Linux</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1635708" y="1990164"/>
            <a:ext cx="9136608" cy="3347197"/>
          </a:xfrm>
          <a:prstGeom prst="rect">
            <a:avLst/>
          </a:prstGeom>
        </p:spPr>
      </p:pic>
    </p:spTree>
    <p:extLst>
      <p:ext uri="{BB962C8B-B14F-4D97-AF65-F5344CB8AC3E}">
        <p14:creationId xmlns:p14="http://schemas.microsoft.com/office/powerpoint/2010/main" val="872618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Se debe de verificar las medidas de seguridad con las que se ha compilado el fichero binario. Esto se puede hacer fácilmente con el comando </a:t>
            </a:r>
            <a:r>
              <a:rPr lang="es-ES" sz="1800" b="1" dirty="0" err="1" smtClean="0">
                <a:solidFill>
                  <a:schemeClr val="bg1"/>
                </a:solidFill>
                <a:latin typeface="Calibri Light" panose="020F0302020204030204" pitchFamily="34" charset="0"/>
                <a:cs typeface="Calibri Light" panose="020F0302020204030204" pitchFamily="34" charset="0"/>
              </a:rPr>
              <a:t>checksec</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Depurando un binario en Linux</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4341874" y="2634783"/>
            <a:ext cx="3724275" cy="2162175"/>
          </a:xfrm>
          <a:prstGeom prst="rect">
            <a:avLst/>
          </a:prstGeom>
        </p:spPr>
      </p:pic>
    </p:spTree>
    <p:extLst>
      <p:ext uri="{BB962C8B-B14F-4D97-AF65-F5344CB8AC3E}">
        <p14:creationId xmlns:p14="http://schemas.microsoft.com/office/powerpoint/2010/main" val="13405629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Se creará un </a:t>
            </a:r>
            <a:r>
              <a:rPr lang="es-ES" sz="1800" dirty="0" err="1" smtClean="0">
                <a:solidFill>
                  <a:schemeClr val="bg1"/>
                </a:solidFill>
                <a:latin typeface="Calibri Light" panose="020F0302020204030204" pitchFamily="34" charset="0"/>
                <a:cs typeface="Calibri Light" panose="020F0302020204030204" pitchFamily="34" charset="0"/>
              </a:rPr>
              <a:t>breakpoint</a:t>
            </a:r>
            <a:r>
              <a:rPr lang="es-ES" sz="1800" dirty="0" smtClean="0">
                <a:solidFill>
                  <a:schemeClr val="bg1"/>
                </a:solidFill>
                <a:latin typeface="Calibri Light" panose="020F0302020204030204" pitchFamily="34" charset="0"/>
                <a:cs typeface="Calibri Light" panose="020F0302020204030204" pitchFamily="34" charset="0"/>
              </a:rPr>
              <a:t> en la función principal y se lanzará el ejecutable para comprobar el código.</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Depurando un binario en Linux</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2932174" y="2909522"/>
            <a:ext cx="6543675" cy="1504950"/>
          </a:xfrm>
          <a:prstGeom prst="rect">
            <a:avLst/>
          </a:prstGeom>
        </p:spPr>
      </p:pic>
    </p:spTree>
    <p:extLst>
      <p:ext uri="{BB962C8B-B14F-4D97-AF65-F5344CB8AC3E}">
        <p14:creationId xmlns:p14="http://schemas.microsoft.com/office/powerpoint/2010/main" val="6079915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Depurando un binario en Linux</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3562987" y="1383933"/>
            <a:ext cx="5066026" cy="4231076"/>
          </a:xfrm>
          <a:prstGeom prst="rect">
            <a:avLst/>
          </a:prstGeom>
        </p:spPr>
      </p:pic>
    </p:spTree>
    <p:extLst>
      <p:ext uri="{BB962C8B-B14F-4D97-AF65-F5344CB8AC3E}">
        <p14:creationId xmlns:p14="http://schemas.microsoft.com/office/powerpoint/2010/main" val="4076551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Al igual que se hizo en el módulo anterior con la herramienta de </a:t>
            </a:r>
            <a:r>
              <a:rPr lang="es-ES" sz="1800" dirty="0" err="1" smtClean="0">
                <a:solidFill>
                  <a:schemeClr val="bg1"/>
                </a:solidFill>
                <a:latin typeface="Calibri Light" panose="020F0302020204030204" pitchFamily="34" charset="0"/>
                <a:cs typeface="Calibri Light" panose="020F0302020204030204" pitchFamily="34" charset="0"/>
              </a:rPr>
              <a:t>Metasploit</a:t>
            </a:r>
            <a:r>
              <a:rPr lang="es-ES" sz="1800" dirty="0" smtClean="0">
                <a:solidFill>
                  <a:schemeClr val="bg1"/>
                </a:solidFill>
                <a:latin typeface="Calibri Light" panose="020F0302020204030204" pitchFamily="34" charset="0"/>
                <a:cs typeface="Calibri Light" panose="020F0302020204030204" pitchFamily="34" charset="0"/>
              </a:rPr>
              <a:t>-Framework, </a:t>
            </a:r>
            <a:r>
              <a:rPr lang="es-ES" sz="1800" dirty="0" err="1" smtClean="0">
                <a:solidFill>
                  <a:schemeClr val="bg1"/>
                </a:solidFill>
                <a:latin typeface="Calibri Light" panose="020F0302020204030204" pitchFamily="34" charset="0"/>
                <a:cs typeface="Calibri Light" panose="020F0302020204030204" pitchFamily="34" charset="0"/>
              </a:rPr>
              <a:t>gdb</a:t>
            </a:r>
            <a:r>
              <a:rPr lang="es-ES" sz="1800" dirty="0" smtClean="0">
                <a:solidFill>
                  <a:schemeClr val="bg1"/>
                </a:solidFill>
                <a:latin typeface="Calibri Light" panose="020F0302020204030204" pitchFamily="34" charset="0"/>
                <a:cs typeface="Calibri Light" panose="020F0302020204030204" pitchFamily="34" charset="0"/>
              </a:rPr>
              <a:t> permite crear un patrón de caracteres para delimitar el tamaño exacto del búfer.</a:t>
            </a: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Dicho patrón se puede introducir como argumento en el programa que se está depurando.</a:t>
            </a: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Tras eso se puede lanzar el binario, introduciéndose de forma automática el argumento indicado.</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Depurando un binario en Linux</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697182" y="2502069"/>
            <a:ext cx="11013659" cy="330611"/>
          </a:xfrm>
          <a:prstGeom prst="rect">
            <a:avLst/>
          </a:prstGeom>
        </p:spPr>
      </p:pic>
      <p:pic>
        <p:nvPicPr>
          <p:cNvPr id="4" name="Imagen 3"/>
          <p:cNvPicPr>
            <a:picLocks noChangeAspect="1"/>
          </p:cNvPicPr>
          <p:nvPr/>
        </p:nvPicPr>
        <p:blipFill>
          <a:blip r:embed="rId3"/>
          <a:stretch>
            <a:fillRect/>
          </a:stretch>
        </p:blipFill>
        <p:spPr>
          <a:xfrm>
            <a:off x="479744" y="3725684"/>
            <a:ext cx="11448534" cy="218039"/>
          </a:xfrm>
          <a:prstGeom prst="rect">
            <a:avLst/>
          </a:prstGeom>
        </p:spPr>
      </p:pic>
      <p:pic>
        <p:nvPicPr>
          <p:cNvPr id="5" name="Imagen 4"/>
          <p:cNvPicPr>
            <a:picLocks noChangeAspect="1"/>
          </p:cNvPicPr>
          <p:nvPr/>
        </p:nvPicPr>
        <p:blipFill>
          <a:blip r:embed="rId4"/>
          <a:stretch>
            <a:fillRect/>
          </a:stretch>
        </p:blipFill>
        <p:spPr>
          <a:xfrm>
            <a:off x="479744" y="4798586"/>
            <a:ext cx="11448534" cy="382215"/>
          </a:xfrm>
          <a:prstGeom prst="rect">
            <a:avLst/>
          </a:prstGeom>
        </p:spPr>
      </p:pic>
    </p:spTree>
    <p:extLst>
      <p:ext uri="{BB962C8B-B14F-4D97-AF65-F5344CB8AC3E}">
        <p14:creationId xmlns:p14="http://schemas.microsoft.com/office/powerpoint/2010/main" val="1165513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Se debe de introducir el comando </a:t>
            </a:r>
            <a:r>
              <a:rPr lang="es-ES" sz="1800" b="1" dirty="0" smtClean="0">
                <a:solidFill>
                  <a:schemeClr val="bg1"/>
                </a:solidFill>
                <a:latin typeface="Calibri Light" panose="020F0302020204030204" pitchFamily="34" charset="0"/>
                <a:cs typeface="Calibri Light" panose="020F0302020204030204" pitchFamily="34" charset="0"/>
              </a:rPr>
              <a:t>c </a:t>
            </a:r>
            <a:r>
              <a:rPr lang="es-ES" sz="1800" dirty="0" smtClean="0">
                <a:solidFill>
                  <a:schemeClr val="bg1"/>
                </a:solidFill>
                <a:latin typeface="Calibri Light" panose="020F0302020204030204" pitchFamily="34" charset="0"/>
                <a:cs typeface="Calibri Light" panose="020F0302020204030204" pitchFamily="34" charset="0"/>
              </a:rPr>
              <a:t>para pasar del </a:t>
            </a:r>
            <a:r>
              <a:rPr lang="es-ES" sz="1800" dirty="0" err="1" smtClean="0">
                <a:solidFill>
                  <a:schemeClr val="bg1"/>
                </a:solidFill>
                <a:latin typeface="Calibri Light" panose="020F0302020204030204" pitchFamily="34" charset="0"/>
                <a:cs typeface="Calibri Light" panose="020F0302020204030204" pitchFamily="34" charset="0"/>
              </a:rPr>
              <a:t>breakpoint</a:t>
            </a:r>
            <a:r>
              <a:rPr lang="es-ES" sz="1800" dirty="0" smtClean="0">
                <a:solidFill>
                  <a:schemeClr val="bg1"/>
                </a:solidFill>
                <a:latin typeface="Calibri Light" panose="020F0302020204030204" pitchFamily="34" charset="0"/>
                <a:cs typeface="Calibri Light" panose="020F0302020204030204" pitchFamily="34" charset="0"/>
              </a:rPr>
              <a:t> que se introdujo anteriormente.</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Depurando un binario en Linux</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1108915" y="2335055"/>
            <a:ext cx="10190193" cy="2832231"/>
          </a:xfrm>
          <a:prstGeom prst="rect">
            <a:avLst/>
          </a:prstGeom>
        </p:spPr>
      </p:pic>
    </p:spTree>
    <p:extLst>
      <p:ext uri="{BB962C8B-B14F-4D97-AF65-F5344CB8AC3E}">
        <p14:creationId xmlns:p14="http://schemas.microsoft.com/office/powerpoint/2010/main" val="26320007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La dirección de offset resultante nos indicará el tamaño que tiene el búfer.</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Depurando un binario en Linux</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2570224" y="2419100"/>
            <a:ext cx="7267575" cy="2409825"/>
          </a:xfrm>
          <a:prstGeom prst="rect">
            <a:avLst/>
          </a:prstGeom>
        </p:spPr>
      </p:pic>
    </p:spTree>
    <p:extLst>
      <p:ext uri="{BB962C8B-B14F-4D97-AF65-F5344CB8AC3E}">
        <p14:creationId xmlns:p14="http://schemas.microsoft.com/office/powerpoint/2010/main" val="3137679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Sabiendo que el binario tiene activo NX se debe de comprobar si además cuentan con la protección de ASLR activa.</a:t>
            </a: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r>
              <a:rPr lang="es-ES" sz="1800" b="1" dirty="0" smtClean="0">
                <a:solidFill>
                  <a:schemeClr val="bg1"/>
                </a:solidFill>
                <a:latin typeface="Calibri Light" panose="020F0302020204030204" pitchFamily="34" charset="0"/>
                <a:cs typeface="Calibri Light" panose="020F0302020204030204" pitchFamily="34" charset="0"/>
              </a:rPr>
              <a:t>ASLR</a:t>
            </a:r>
            <a:r>
              <a:rPr lang="es-ES" sz="1800" dirty="0" smtClean="0">
                <a:solidFill>
                  <a:schemeClr val="bg1"/>
                </a:solidFill>
                <a:latin typeface="Calibri Light" panose="020F0302020204030204" pitchFamily="34" charset="0"/>
                <a:cs typeface="Calibri Light" panose="020F0302020204030204" pitchFamily="34" charset="0"/>
              </a:rPr>
              <a:t>: </a:t>
            </a:r>
            <a:r>
              <a:rPr lang="es-ES" sz="1800" dirty="0">
                <a:solidFill>
                  <a:schemeClr val="bg1"/>
                </a:solidFill>
                <a:latin typeface="Calibri Light" panose="020F0302020204030204" pitchFamily="34" charset="0"/>
                <a:cs typeface="Calibri Light" panose="020F0302020204030204" pitchFamily="34" charset="0"/>
              </a:rPr>
              <a:t>Disposición aleatoria de espacio de </a:t>
            </a:r>
            <a:r>
              <a:rPr lang="es-ES" sz="1800" dirty="0" smtClean="0">
                <a:solidFill>
                  <a:schemeClr val="bg1"/>
                </a:solidFill>
                <a:latin typeface="Calibri Light" panose="020F0302020204030204" pitchFamily="34" charset="0"/>
                <a:cs typeface="Calibri Light" panose="020F0302020204030204" pitchFamily="34" charset="0"/>
              </a:rPr>
              <a:t>direcciones, lo que significa que no siempre será el mismo offset y esté irá cambiando con cada una de las ejecuciones.</a:t>
            </a: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r>
              <a:rPr lang="es-ES" sz="1800" b="1" dirty="0" smtClean="0">
                <a:solidFill>
                  <a:schemeClr val="bg1"/>
                </a:solidFill>
                <a:latin typeface="Calibri Light" panose="020F0302020204030204" pitchFamily="34" charset="0"/>
                <a:cs typeface="Calibri Light" panose="020F0302020204030204" pitchFamily="34" charset="0"/>
              </a:rPr>
              <a:t>NX</a:t>
            </a:r>
            <a:r>
              <a:rPr lang="es-ES" sz="1800" dirty="0" smtClean="0">
                <a:solidFill>
                  <a:schemeClr val="bg1"/>
                </a:solidFill>
                <a:latin typeface="Calibri Light" panose="020F0302020204030204" pitchFamily="34" charset="0"/>
                <a:cs typeface="Calibri Light" panose="020F0302020204030204" pitchFamily="34" charset="0"/>
              </a:rPr>
              <a:t>: Protección del espacio de ejecución, marca algunas regiones de la memoria como NO EJECUTABLES.</a:t>
            </a: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Evadiendo ASLR y NX</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7055909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000" dirty="0" smtClean="0">
                <a:solidFill>
                  <a:schemeClr val="bg1"/>
                </a:solidFill>
                <a:latin typeface="Calibri Light" panose="020F0302020204030204" pitchFamily="34" charset="0"/>
                <a:cs typeface="Calibri Light" panose="020F0302020204030204" pitchFamily="34" charset="0"/>
              </a:rPr>
              <a:t>En este punto se hará práctica del análisis de funcionamiento de binarios para entornos de Linux. Gracias a </a:t>
            </a:r>
            <a:r>
              <a:rPr lang="es-ES" sz="2000" dirty="0" err="1" smtClean="0">
                <a:solidFill>
                  <a:schemeClr val="bg1"/>
                </a:solidFill>
                <a:latin typeface="Calibri Light" panose="020F0302020204030204" pitchFamily="34" charset="0"/>
                <a:cs typeface="Calibri Light" panose="020F0302020204030204" pitchFamily="34" charset="0"/>
              </a:rPr>
              <a:t>Kali</a:t>
            </a:r>
            <a:r>
              <a:rPr lang="es-ES" sz="2000" dirty="0" smtClean="0">
                <a:solidFill>
                  <a:schemeClr val="bg1"/>
                </a:solidFill>
                <a:latin typeface="Calibri Light" panose="020F0302020204030204" pitchFamily="34" charset="0"/>
                <a:cs typeface="Calibri Light" panose="020F0302020204030204" pitchFamily="34" charset="0"/>
              </a:rPr>
              <a:t> Linux, muchas herramientas vienen instaladas ya por defecto, y el único requerimiento será preparar el entorno para su depuración.</a:t>
            </a:r>
            <a:endParaRPr lang="es-ES" sz="20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Introducción</a:t>
            </a:r>
            <a:endParaRPr lang="es-ES" dirty="0">
              <a:ln w="12700">
                <a:solidFill>
                  <a:schemeClr val="bg1"/>
                </a:solidFill>
              </a:ln>
              <a:solidFill>
                <a:schemeClr val="bg1"/>
              </a:solidFill>
            </a:endParaRPr>
          </a:p>
        </p:txBody>
      </p:sp>
      <p:pic>
        <p:nvPicPr>
          <p:cNvPr id="2050" name="Picture 2" descr="Resultado de imagen de gdb linu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145" y="2719412"/>
            <a:ext cx="6605710" cy="283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887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3044553"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Para averiguar si nuestro objetivo dispone de ASLR activo simplemente se debe de intentar realizar el proceso de depuración dos veces </a:t>
            </a:r>
            <a:r>
              <a:rPr lang="es-ES" sz="1800" b="1" dirty="0" smtClean="0">
                <a:solidFill>
                  <a:schemeClr val="bg1"/>
                </a:solidFill>
                <a:latin typeface="Calibri Light" panose="020F0302020204030204" pitchFamily="34" charset="0"/>
                <a:cs typeface="Calibri Light" panose="020F0302020204030204" pitchFamily="34" charset="0"/>
              </a:rPr>
              <a:t>en la máquina objetivo</a:t>
            </a:r>
            <a:r>
              <a:rPr lang="es-ES" sz="1800" dirty="0" smtClean="0">
                <a:solidFill>
                  <a:schemeClr val="bg1"/>
                </a:solidFill>
                <a:latin typeface="Calibri Light" panose="020F0302020204030204" pitchFamily="34" charset="0"/>
                <a:cs typeface="Calibri Light" panose="020F0302020204030204" pitchFamily="34" charset="0"/>
              </a:rPr>
              <a:t>, comprobando la dirección de su función principal. De permanecer idéntica significa que ASLR no está activo, pero si hubiese algún cambio en la dirección offset significa que ASLR está funcionando en la máquina.</a:t>
            </a: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Evadiendo ASLR y NX</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5666898" y="1412776"/>
            <a:ext cx="4807496" cy="3855517"/>
          </a:xfrm>
          <a:prstGeom prst="rect">
            <a:avLst/>
          </a:prstGeom>
        </p:spPr>
      </p:pic>
    </p:spTree>
    <p:extLst>
      <p:ext uri="{BB962C8B-B14F-4D97-AF65-F5344CB8AC3E}">
        <p14:creationId xmlns:p14="http://schemas.microsoft.com/office/powerpoint/2010/main" val="29133491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No obstante, dicha medida (ASLR) puede ser burlada fácilmente en entornos de 32 bits mediante un ataque de fuerza bruta contra el offset. Para el ataque de fuerza bruta se deben de localizar las siguientes funciones: </a:t>
            </a:r>
            <a:r>
              <a:rPr lang="es-ES" sz="1800" b="1" dirty="0" err="1" smtClean="0">
                <a:solidFill>
                  <a:schemeClr val="bg1"/>
                </a:solidFill>
                <a:latin typeface="Calibri Light" panose="020F0302020204030204" pitchFamily="34" charset="0"/>
                <a:cs typeface="Calibri Light" panose="020F0302020204030204" pitchFamily="34" charset="0"/>
              </a:rPr>
              <a:t>system</a:t>
            </a:r>
            <a:r>
              <a:rPr lang="es-ES" sz="1800" dirty="0" smtClean="0">
                <a:solidFill>
                  <a:schemeClr val="bg1"/>
                </a:solidFill>
                <a:latin typeface="Calibri Light" panose="020F0302020204030204" pitchFamily="34" charset="0"/>
                <a:cs typeface="Calibri Light" panose="020F0302020204030204" pitchFamily="34" charset="0"/>
              </a:rPr>
              <a:t>, </a:t>
            </a:r>
            <a:r>
              <a:rPr lang="es-ES" sz="1800" b="1" dirty="0" err="1" smtClean="0">
                <a:solidFill>
                  <a:schemeClr val="bg1"/>
                </a:solidFill>
                <a:latin typeface="Calibri Light" panose="020F0302020204030204" pitchFamily="34" charset="0"/>
                <a:cs typeface="Calibri Light" panose="020F0302020204030204" pitchFamily="34" charset="0"/>
              </a:rPr>
              <a:t>exit</a:t>
            </a:r>
            <a:r>
              <a:rPr lang="es-ES" sz="1800" dirty="0" smtClean="0">
                <a:solidFill>
                  <a:schemeClr val="bg1"/>
                </a:solidFill>
                <a:latin typeface="Calibri Light" panose="020F0302020204030204" pitchFamily="34" charset="0"/>
                <a:cs typeface="Calibri Light" panose="020F0302020204030204" pitchFamily="34" charset="0"/>
              </a:rPr>
              <a:t>, </a:t>
            </a:r>
            <a:r>
              <a:rPr lang="es-ES" sz="1800" b="1" dirty="0" smtClean="0">
                <a:solidFill>
                  <a:schemeClr val="bg1"/>
                </a:solidFill>
                <a:latin typeface="Calibri Light" panose="020F0302020204030204" pitchFamily="34" charset="0"/>
                <a:cs typeface="Calibri Light" panose="020F0302020204030204" pitchFamily="34" charset="0"/>
              </a:rPr>
              <a:t>/</a:t>
            </a:r>
            <a:r>
              <a:rPr lang="es-ES" sz="1800" b="1" dirty="0" err="1" smtClean="0">
                <a:solidFill>
                  <a:schemeClr val="bg1"/>
                </a:solidFill>
                <a:latin typeface="Calibri Light" panose="020F0302020204030204" pitchFamily="34" charset="0"/>
                <a:cs typeface="Calibri Light" panose="020F0302020204030204" pitchFamily="34" charset="0"/>
              </a:rPr>
              <a:t>bin</a:t>
            </a:r>
            <a:r>
              <a:rPr lang="es-ES" sz="1800" b="1" dirty="0" smtClean="0">
                <a:solidFill>
                  <a:schemeClr val="bg1"/>
                </a:solidFill>
                <a:latin typeface="Calibri Light" panose="020F0302020204030204" pitchFamily="34" charset="0"/>
                <a:cs typeface="Calibri Light" panose="020F0302020204030204" pitchFamily="34" charset="0"/>
              </a:rPr>
              <a:t>/</a:t>
            </a:r>
            <a:r>
              <a:rPr lang="es-ES" sz="1800" b="1" dirty="0" err="1" smtClean="0">
                <a:solidFill>
                  <a:schemeClr val="bg1"/>
                </a:solidFill>
                <a:latin typeface="Calibri Light" panose="020F0302020204030204" pitchFamily="34" charset="0"/>
                <a:cs typeface="Calibri Light" panose="020F0302020204030204" pitchFamily="34" charset="0"/>
              </a:rPr>
              <a:t>sh</a:t>
            </a:r>
            <a:endParaRPr lang="es-ES" sz="1800"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Empezaremos buscando </a:t>
            </a:r>
            <a:r>
              <a:rPr lang="es-ES" sz="1800" b="1" dirty="0" err="1" smtClean="0">
                <a:solidFill>
                  <a:schemeClr val="bg1"/>
                </a:solidFill>
                <a:latin typeface="Calibri Light" panose="020F0302020204030204" pitchFamily="34" charset="0"/>
                <a:cs typeface="Calibri Light" panose="020F0302020204030204" pitchFamily="34" charset="0"/>
              </a:rPr>
              <a:t>system</a:t>
            </a:r>
            <a:r>
              <a:rPr lang="es-ES" sz="1800" dirty="0" smtClean="0">
                <a:solidFill>
                  <a:schemeClr val="bg1"/>
                </a:solidFill>
                <a:latin typeface="Calibri Light" panose="020F0302020204030204" pitchFamily="34" charset="0"/>
                <a:cs typeface="Calibri Light" panose="020F0302020204030204" pitchFamily="34" charset="0"/>
              </a:rPr>
              <a:t> y </a:t>
            </a:r>
            <a:r>
              <a:rPr lang="es-ES" sz="1800" b="1" dirty="0" err="1" smtClean="0">
                <a:solidFill>
                  <a:schemeClr val="bg1"/>
                </a:solidFill>
                <a:latin typeface="Calibri Light" panose="020F0302020204030204" pitchFamily="34" charset="0"/>
                <a:cs typeface="Calibri Light" panose="020F0302020204030204" pitchFamily="34" charset="0"/>
              </a:rPr>
              <a:t>exit</a:t>
            </a:r>
            <a:r>
              <a:rPr lang="es-ES" sz="1800" b="1" dirty="0" smtClean="0">
                <a:solidFill>
                  <a:schemeClr val="bg1"/>
                </a:solidFill>
                <a:latin typeface="Calibri Light" panose="020F0302020204030204" pitchFamily="34" charset="0"/>
                <a:cs typeface="Calibri Light" panose="020F0302020204030204" pitchFamily="34" charset="0"/>
              </a:rPr>
              <a:t> </a:t>
            </a:r>
            <a:r>
              <a:rPr lang="es-ES" sz="1800" dirty="0" smtClean="0">
                <a:solidFill>
                  <a:schemeClr val="bg1"/>
                </a:solidFill>
                <a:latin typeface="Calibri Light" panose="020F0302020204030204" pitchFamily="34" charset="0"/>
                <a:cs typeface="Calibri Light" panose="020F0302020204030204" pitchFamily="34" charset="0"/>
              </a:rPr>
              <a:t>(nos permitirá finalizar el código legitimo para inyectar la dirección del offset del código “ilegitimo” que se desea: </a:t>
            </a:r>
            <a:r>
              <a:rPr lang="es-ES" sz="1800" b="1" dirty="0" smtClean="0">
                <a:solidFill>
                  <a:schemeClr val="bg1"/>
                </a:solidFill>
                <a:latin typeface="Calibri Light" panose="020F0302020204030204" pitchFamily="34" charset="0"/>
                <a:cs typeface="Calibri Light" panose="020F0302020204030204" pitchFamily="34" charset="0"/>
              </a:rPr>
              <a:t>/</a:t>
            </a:r>
            <a:r>
              <a:rPr lang="es-ES" sz="1800" b="1" dirty="0" err="1" smtClean="0">
                <a:solidFill>
                  <a:schemeClr val="bg1"/>
                </a:solidFill>
                <a:latin typeface="Calibri Light" panose="020F0302020204030204" pitchFamily="34" charset="0"/>
                <a:cs typeface="Calibri Light" panose="020F0302020204030204" pitchFamily="34" charset="0"/>
              </a:rPr>
              <a:t>bin</a:t>
            </a:r>
            <a:r>
              <a:rPr lang="es-ES" sz="1800" b="1" dirty="0" smtClean="0">
                <a:solidFill>
                  <a:schemeClr val="bg1"/>
                </a:solidFill>
                <a:latin typeface="Calibri Light" panose="020F0302020204030204" pitchFamily="34" charset="0"/>
                <a:cs typeface="Calibri Light" panose="020F0302020204030204" pitchFamily="34" charset="0"/>
              </a:rPr>
              <a:t>/</a:t>
            </a:r>
            <a:r>
              <a:rPr lang="es-ES" sz="1800" b="1" dirty="0" err="1" smtClean="0">
                <a:solidFill>
                  <a:schemeClr val="bg1"/>
                </a:solidFill>
                <a:latin typeface="Calibri Light" panose="020F0302020204030204" pitchFamily="34" charset="0"/>
                <a:cs typeface="Calibri Light" panose="020F0302020204030204" pitchFamily="34" charset="0"/>
              </a:rPr>
              <a:t>sh</a:t>
            </a:r>
            <a:r>
              <a:rPr lang="es-ES" sz="1800" dirty="0" smtClean="0">
                <a:solidFill>
                  <a:schemeClr val="bg1"/>
                </a:solidFill>
                <a:latin typeface="Calibri Light" panose="020F0302020204030204" pitchFamily="34" charset="0"/>
                <a:cs typeface="Calibri Light" panose="020F0302020204030204" pitchFamily="34" charset="0"/>
              </a:rPr>
              <a:t>)</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Evadiendo ASLR y NX</a:t>
            </a:r>
            <a:endParaRPr lang="es-ES" dirty="0">
              <a:ln w="12700">
                <a:solidFill>
                  <a:schemeClr val="bg1"/>
                </a:solidFill>
              </a:ln>
              <a:solidFill>
                <a:schemeClr val="bg1"/>
              </a:solidFill>
            </a:endParaRPr>
          </a:p>
        </p:txBody>
      </p:sp>
      <p:pic>
        <p:nvPicPr>
          <p:cNvPr id="2" name="Imagen 1"/>
          <p:cNvPicPr>
            <a:picLocks noChangeAspect="1"/>
          </p:cNvPicPr>
          <p:nvPr/>
        </p:nvPicPr>
        <p:blipFill>
          <a:blip r:embed="rId2"/>
          <a:stretch>
            <a:fillRect/>
          </a:stretch>
        </p:blipFill>
        <p:spPr>
          <a:xfrm>
            <a:off x="2770374" y="3828030"/>
            <a:ext cx="6651251" cy="1247446"/>
          </a:xfrm>
          <a:prstGeom prst="rect">
            <a:avLst/>
          </a:prstGeom>
        </p:spPr>
      </p:pic>
    </p:spTree>
    <p:extLst>
      <p:ext uri="{BB962C8B-B14F-4D97-AF65-F5344CB8AC3E}">
        <p14:creationId xmlns:p14="http://schemas.microsoft.com/office/powerpoint/2010/main" val="15452330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A sabiendas de dónde está </a:t>
            </a:r>
            <a:r>
              <a:rPr lang="es-ES" sz="1800" b="1" dirty="0" err="1" smtClean="0">
                <a:solidFill>
                  <a:schemeClr val="bg1"/>
                </a:solidFill>
                <a:latin typeface="Calibri Light" panose="020F0302020204030204" pitchFamily="34" charset="0"/>
                <a:cs typeface="Calibri Light" panose="020F0302020204030204" pitchFamily="34" charset="0"/>
              </a:rPr>
              <a:t>system</a:t>
            </a:r>
            <a:r>
              <a:rPr lang="es-ES" sz="1800" dirty="0" smtClean="0">
                <a:solidFill>
                  <a:schemeClr val="bg1"/>
                </a:solidFill>
                <a:latin typeface="Calibri Light" panose="020F0302020204030204" pitchFamily="34" charset="0"/>
                <a:cs typeface="Calibri Light" panose="020F0302020204030204" pitchFamily="34" charset="0"/>
              </a:rPr>
              <a:t> se puede iniciar el proceso de búsqueda para </a:t>
            </a:r>
            <a:r>
              <a:rPr lang="es-ES" sz="1800" b="1" dirty="0" smtClean="0">
                <a:solidFill>
                  <a:schemeClr val="bg1"/>
                </a:solidFill>
                <a:latin typeface="Calibri Light" panose="020F0302020204030204" pitchFamily="34" charset="0"/>
                <a:cs typeface="Calibri Light" panose="020F0302020204030204" pitchFamily="34" charset="0"/>
              </a:rPr>
              <a:t>/</a:t>
            </a:r>
            <a:r>
              <a:rPr lang="es-ES" sz="1800" b="1" dirty="0" err="1" smtClean="0">
                <a:solidFill>
                  <a:schemeClr val="bg1"/>
                </a:solidFill>
                <a:latin typeface="Calibri Light" panose="020F0302020204030204" pitchFamily="34" charset="0"/>
                <a:cs typeface="Calibri Light" panose="020F0302020204030204" pitchFamily="34" charset="0"/>
              </a:rPr>
              <a:t>bin</a:t>
            </a:r>
            <a:r>
              <a:rPr lang="es-ES" sz="1800" b="1" dirty="0" smtClean="0">
                <a:solidFill>
                  <a:schemeClr val="bg1"/>
                </a:solidFill>
                <a:latin typeface="Calibri Light" panose="020F0302020204030204" pitchFamily="34" charset="0"/>
                <a:cs typeface="Calibri Light" panose="020F0302020204030204" pitchFamily="34" charset="0"/>
              </a:rPr>
              <a:t>/</a:t>
            </a:r>
            <a:r>
              <a:rPr lang="es-ES" sz="1800" b="1" dirty="0" err="1" smtClean="0">
                <a:solidFill>
                  <a:schemeClr val="bg1"/>
                </a:solidFill>
                <a:latin typeface="Calibri Light" panose="020F0302020204030204" pitchFamily="34" charset="0"/>
                <a:cs typeface="Calibri Light" panose="020F0302020204030204" pitchFamily="34" charset="0"/>
              </a:rPr>
              <a:t>sh</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1800" dirty="0" smtClean="0">
                <a:solidFill>
                  <a:schemeClr val="bg1"/>
                </a:solidFill>
                <a:latin typeface="Calibri Light" panose="020F0302020204030204" pitchFamily="34" charset="0"/>
                <a:cs typeface="Calibri Light" panose="020F0302020204030204" pitchFamily="34" charset="0"/>
              </a:rPr>
              <a:t>Se usará el offset de </a:t>
            </a:r>
            <a:r>
              <a:rPr lang="es-ES" sz="1800" b="1" dirty="0" err="1" smtClean="0">
                <a:solidFill>
                  <a:schemeClr val="bg1"/>
                </a:solidFill>
                <a:latin typeface="Calibri Light" panose="020F0302020204030204" pitchFamily="34" charset="0"/>
                <a:cs typeface="Calibri Light" panose="020F0302020204030204" pitchFamily="34" charset="0"/>
              </a:rPr>
              <a:t>system</a:t>
            </a:r>
            <a:r>
              <a:rPr lang="es-ES" sz="1800" dirty="0" smtClean="0">
                <a:solidFill>
                  <a:schemeClr val="bg1"/>
                </a:solidFill>
                <a:latin typeface="Calibri Light" panose="020F0302020204030204" pitchFamily="34" charset="0"/>
                <a:cs typeface="Calibri Light" panose="020F0302020204030204" pitchFamily="34" charset="0"/>
              </a:rPr>
              <a:t> para comenzar a buscar dicho patrón en el ejecutable</a:t>
            </a: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Evadiendo ASLR y NX</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2092084" y="3168676"/>
            <a:ext cx="8223856" cy="1899380"/>
          </a:xfrm>
          <a:prstGeom prst="rect">
            <a:avLst/>
          </a:prstGeom>
        </p:spPr>
      </p:pic>
    </p:spTree>
    <p:extLst>
      <p:ext uri="{BB962C8B-B14F-4D97-AF65-F5344CB8AC3E}">
        <p14:creationId xmlns:p14="http://schemas.microsoft.com/office/powerpoint/2010/main" val="24389590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Ahora que disponemos de dicha información se puede compilar en Little </a:t>
            </a:r>
            <a:r>
              <a:rPr lang="es-ES" sz="1800" dirty="0" err="1" smtClean="0">
                <a:solidFill>
                  <a:schemeClr val="bg1"/>
                </a:solidFill>
                <a:latin typeface="Calibri Light" panose="020F0302020204030204" pitchFamily="34" charset="0"/>
                <a:cs typeface="Calibri Light" panose="020F0302020204030204" pitchFamily="34" charset="0"/>
              </a:rPr>
              <a:t>endian</a:t>
            </a:r>
            <a:r>
              <a:rPr lang="es-ES" sz="1800" dirty="0" smtClean="0">
                <a:solidFill>
                  <a:schemeClr val="bg1"/>
                </a:solidFill>
                <a:latin typeface="Calibri Light" panose="020F0302020204030204" pitchFamily="34" charset="0"/>
                <a:cs typeface="Calibri Light" panose="020F0302020204030204" pitchFamily="34" charset="0"/>
              </a:rPr>
              <a:t> la cadena de código malicioso que se forma de lo siguiente.</a:t>
            </a: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r>
              <a:rPr lang="es-ES" sz="1800" b="1" dirty="0" err="1" smtClean="0">
                <a:solidFill>
                  <a:schemeClr val="bg1"/>
                </a:solidFill>
                <a:latin typeface="Calibri Light" panose="020F0302020204030204" pitchFamily="34" charset="0"/>
                <a:cs typeface="Calibri Light" panose="020F0302020204030204" pitchFamily="34" charset="0"/>
              </a:rPr>
              <a:t>System</a:t>
            </a:r>
            <a:r>
              <a:rPr lang="es-ES" sz="1800" b="1" dirty="0" smtClean="0">
                <a:solidFill>
                  <a:schemeClr val="bg1"/>
                </a:solidFill>
                <a:latin typeface="Calibri Light" panose="020F0302020204030204" pitchFamily="34" charset="0"/>
                <a:cs typeface="Calibri Light" panose="020F0302020204030204" pitchFamily="34" charset="0"/>
              </a:rPr>
              <a:t> = 0xb756d310 </a:t>
            </a:r>
            <a:r>
              <a:rPr lang="es-ES" sz="1800" dirty="0" smtClean="0">
                <a:solidFill>
                  <a:schemeClr val="bg1"/>
                </a:solidFill>
                <a:latin typeface="Calibri Light" panose="020F0302020204030204" pitchFamily="34" charset="0"/>
                <a:cs typeface="Calibri Light" panose="020F0302020204030204" pitchFamily="34" charset="0"/>
              </a:rPr>
              <a:t>(</a:t>
            </a:r>
            <a:r>
              <a:rPr lang="es-ES" sz="1800" dirty="0">
                <a:solidFill>
                  <a:schemeClr val="bg1"/>
                </a:solidFill>
                <a:latin typeface="Calibri Light" panose="020F0302020204030204" pitchFamily="34" charset="0"/>
                <a:cs typeface="Calibri Light" panose="020F0302020204030204" pitchFamily="34" charset="0"/>
              </a:rPr>
              <a:t>\</a:t>
            </a:r>
            <a:r>
              <a:rPr lang="es-ES" sz="1800" dirty="0" smtClean="0">
                <a:solidFill>
                  <a:schemeClr val="bg1"/>
                </a:solidFill>
                <a:latin typeface="Calibri Light" panose="020F0302020204030204" pitchFamily="34" charset="0"/>
                <a:cs typeface="Calibri Light" panose="020F0302020204030204" pitchFamily="34" charset="0"/>
              </a:rPr>
              <a:t>x10\xd3\x56\xb7)</a:t>
            </a:r>
            <a:endParaRPr lang="es-ES" sz="18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1800" b="1" dirty="0" err="1" smtClean="0">
                <a:solidFill>
                  <a:schemeClr val="bg1"/>
                </a:solidFill>
                <a:latin typeface="Calibri Light" panose="020F0302020204030204" pitchFamily="34" charset="0"/>
                <a:cs typeface="Calibri Light" panose="020F0302020204030204" pitchFamily="34" charset="0"/>
              </a:rPr>
              <a:t>Exit</a:t>
            </a:r>
            <a:r>
              <a:rPr lang="es-ES" sz="1800" b="1" dirty="0" smtClean="0">
                <a:solidFill>
                  <a:schemeClr val="bg1"/>
                </a:solidFill>
                <a:latin typeface="Calibri Light" panose="020F0302020204030204" pitchFamily="34" charset="0"/>
                <a:cs typeface="Calibri Light" panose="020F0302020204030204" pitchFamily="34" charset="0"/>
              </a:rPr>
              <a:t> = 0xb7560260 </a:t>
            </a:r>
            <a:r>
              <a:rPr lang="es-ES" sz="1800" dirty="0" smtClean="0">
                <a:solidFill>
                  <a:schemeClr val="bg1"/>
                </a:solidFill>
                <a:latin typeface="Calibri Light" panose="020F0302020204030204" pitchFamily="34" charset="0"/>
                <a:cs typeface="Calibri Light" panose="020F0302020204030204" pitchFamily="34" charset="0"/>
              </a:rPr>
              <a:t>(</a:t>
            </a:r>
            <a:r>
              <a:rPr lang="es-ES" sz="1800" dirty="0">
                <a:solidFill>
                  <a:schemeClr val="bg1"/>
                </a:solidFill>
                <a:latin typeface="Calibri Light" panose="020F0302020204030204" pitchFamily="34" charset="0"/>
                <a:cs typeface="Calibri Light" panose="020F0302020204030204" pitchFamily="34" charset="0"/>
              </a:rPr>
              <a:t>\</a:t>
            </a:r>
            <a:r>
              <a:rPr lang="es-ES" sz="1800" dirty="0" smtClean="0">
                <a:solidFill>
                  <a:schemeClr val="bg1"/>
                </a:solidFill>
                <a:latin typeface="Calibri Light" panose="020F0302020204030204" pitchFamily="34" charset="0"/>
                <a:cs typeface="Calibri Light" panose="020F0302020204030204" pitchFamily="34" charset="0"/>
              </a:rPr>
              <a:t>x60\x02\x56\xb7)</a:t>
            </a:r>
            <a:endParaRPr lang="es-ES" sz="18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1800" b="1" dirty="0" smtClean="0">
                <a:solidFill>
                  <a:schemeClr val="bg1"/>
                </a:solidFill>
                <a:latin typeface="Calibri Light" panose="020F0302020204030204" pitchFamily="34" charset="0"/>
                <a:cs typeface="Calibri Light" panose="020F0302020204030204" pitchFamily="34" charset="0"/>
              </a:rPr>
              <a:t>/</a:t>
            </a:r>
            <a:r>
              <a:rPr lang="es-ES" sz="1800" b="1" dirty="0" err="1" smtClean="0">
                <a:solidFill>
                  <a:schemeClr val="bg1"/>
                </a:solidFill>
                <a:latin typeface="Calibri Light" panose="020F0302020204030204" pitchFamily="34" charset="0"/>
                <a:cs typeface="Calibri Light" panose="020F0302020204030204" pitchFamily="34" charset="0"/>
              </a:rPr>
              <a:t>bin</a:t>
            </a:r>
            <a:r>
              <a:rPr lang="es-ES" sz="1800" b="1" dirty="0" smtClean="0">
                <a:solidFill>
                  <a:schemeClr val="bg1"/>
                </a:solidFill>
                <a:latin typeface="Calibri Light" panose="020F0302020204030204" pitchFamily="34" charset="0"/>
                <a:cs typeface="Calibri Light" panose="020F0302020204030204" pitchFamily="34" charset="0"/>
              </a:rPr>
              <a:t>/</a:t>
            </a:r>
            <a:r>
              <a:rPr lang="es-ES" sz="1800" b="1" dirty="0" err="1" smtClean="0">
                <a:solidFill>
                  <a:schemeClr val="bg1"/>
                </a:solidFill>
                <a:latin typeface="Calibri Light" panose="020F0302020204030204" pitchFamily="34" charset="0"/>
                <a:cs typeface="Calibri Light" panose="020F0302020204030204" pitchFamily="34" charset="0"/>
              </a:rPr>
              <a:t>sh</a:t>
            </a:r>
            <a:r>
              <a:rPr lang="es-ES" sz="1800" b="1" dirty="0" smtClean="0">
                <a:solidFill>
                  <a:schemeClr val="bg1"/>
                </a:solidFill>
                <a:latin typeface="Calibri Light" panose="020F0302020204030204" pitchFamily="34" charset="0"/>
                <a:cs typeface="Calibri Light" panose="020F0302020204030204" pitchFamily="34" charset="0"/>
              </a:rPr>
              <a:t> = 0xb768fbac </a:t>
            </a:r>
            <a:r>
              <a:rPr lang="es-ES" sz="1800" dirty="0" smtClean="0">
                <a:solidFill>
                  <a:schemeClr val="bg1"/>
                </a:solidFill>
                <a:latin typeface="Calibri Light" panose="020F0302020204030204" pitchFamily="34" charset="0"/>
                <a:cs typeface="Calibri Light" panose="020F0302020204030204" pitchFamily="34" charset="0"/>
              </a:rPr>
              <a:t>(</a:t>
            </a:r>
            <a:r>
              <a:rPr lang="es-ES" sz="1800" dirty="0">
                <a:solidFill>
                  <a:schemeClr val="bg1"/>
                </a:solidFill>
                <a:latin typeface="Calibri Light" panose="020F0302020204030204" pitchFamily="34" charset="0"/>
                <a:cs typeface="Calibri Light" panose="020F0302020204030204" pitchFamily="34" charset="0"/>
              </a:rPr>
              <a:t>\</a:t>
            </a:r>
            <a:r>
              <a:rPr lang="es-ES" sz="1800" dirty="0" err="1" smtClean="0">
                <a:solidFill>
                  <a:schemeClr val="bg1"/>
                </a:solidFill>
                <a:latin typeface="Calibri Light" panose="020F0302020204030204" pitchFamily="34" charset="0"/>
                <a:cs typeface="Calibri Light" panose="020F0302020204030204" pitchFamily="34" charset="0"/>
              </a:rPr>
              <a:t>xac</a:t>
            </a:r>
            <a:r>
              <a:rPr lang="es-ES" sz="1800" dirty="0" smtClean="0">
                <a:solidFill>
                  <a:schemeClr val="bg1"/>
                </a:solidFill>
                <a:latin typeface="Calibri Light" panose="020F0302020204030204" pitchFamily="34" charset="0"/>
                <a:cs typeface="Calibri Light" panose="020F0302020204030204" pitchFamily="34" charset="0"/>
              </a:rPr>
              <a:t>\</a:t>
            </a:r>
            <a:r>
              <a:rPr lang="es-ES" sz="1800" dirty="0" err="1" smtClean="0">
                <a:solidFill>
                  <a:schemeClr val="bg1"/>
                </a:solidFill>
                <a:latin typeface="Calibri Light" panose="020F0302020204030204" pitchFamily="34" charset="0"/>
                <a:cs typeface="Calibri Light" panose="020F0302020204030204" pitchFamily="34" charset="0"/>
              </a:rPr>
              <a:t>xfb</a:t>
            </a:r>
            <a:r>
              <a:rPr lang="es-ES" sz="1800" dirty="0" smtClean="0">
                <a:solidFill>
                  <a:schemeClr val="bg1"/>
                </a:solidFill>
                <a:latin typeface="Calibri Light" panose="020F0302020204030204" pitchFamily="34" charset="0"/>
                <a:cs typeface="Calibri Light" panose="020F0302020204030204" pitchFamily="34" charset="0"/>
              </a:rPr>
              <a:t>\x68\xb7</a:t>
            </a:r>
            <a:r>
              <a:rPr lang="es-ES" sz="1800" dirty="0">
                <a:solidFill>
                  <a:schemeClr val="bg1"/>
                </a:solidFill>
                <a:latin typeface="Calibri Light" panose="020F0302020204030204" pitchFamily="34" charset="0"/>
                <a:cs typeface="Calibri Light" panose="020F0302020204030204" pitchFamily="34" charset="0"/>
              </a:rPr>
              <a:t>)</a:t>
            </a:r>
            <a:endParaRPr lang="es-ES" sz="1800" b="1" dirty="0" smtClean="0">
              <a:solidFill>
                <a:schemeClr val="bg1"/>
              </a:solidFill>
              <a:latin typeface="Calibri Light" panose="020F0302020204030204" pitchFamily="34" charset="0"/>
              <a:cs typeface="Calibri Light" panose="020F0302020204030204" pitchFamily="34" charset="0"/>
            </a:endParaRPr>
          </a:p>
          <a:p>
            <a:pPr marL="0" indent="0">
              <a:buNone/>
            </a:pP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r>
              <a:rPr lang="es-ES" sz="1800" b="1" dirty="0" smtClean="0">
                <a:solidFill>
                  <a:schemeClr val="bg1"/>
                </a:solidFill>
                <a:latin typeface="Calibri Light" panose="020F0302020204030204" pitchFamily="34" charset="0"/>
                <a:cs typeface="Calibri Light" panose="020F0302020204030204" pitchFamily="34" charset="0"/>
              </a:rPr>
              <a:t>Cadena maliciosa en Little </a:t>
            </a:r>
            <a:r>
              <a:rPr lang="es-ES" sz="1800" b="1" dirty="0" err="1" smtClean="0">
                <a:solidFill>
                  <a:schemeClr val="bg1"/>
                </a:solidFill>
                <a:latin typeface="Calibri Light" panose="020F0302020204030204" pitchFamily="34" charset="0"/>
                <a:cs typeface="Calibri Light" panose="020F0302020204030204" pitchFamily="34" charset="0"/>
              </a:rPr>
              <a:t>Endian</a:t>
            </a:r>
            <a:r>
              <a:rPr lang="es-ES" sz="1800" dirty="0" smtClean="0">
                <a:solidFill>
                  <a:schemeClr val="bg1"/>
                </a:solidFill>
                <a:latin typeface="Calibri Light" panose="020F0302020204030204" pitchFamily="34" charset="0"/>
                <a:cs typeface="Calibri Light" panose="020F0302020204030204" pitchFamily="34" charset="0"/>
              </a:rPr>
              <a:t> = \x10\xd3\x56\xb7\x60\x02\x56\xb7\</a:t>
            </a:r>
            <a:r>
              <a:rPr lang="es-ES" sz="1800" dirty="0" err="1" smtClean="0">
                <a:solidFill>
                  <a:schemeClr val="bg1"/>
                </a:solidFill>
                <a:latin typeface="Calibri Light" panose="020F0302020204030204" pitchFamily="34" charset="0"/>
                <a:cs typeface="Calibri Light" panose="020F0302020204030204" pitchFamily="34" charset="0"/>
              </a:rPr>
              <a:t>xac</a:t>
            </a:r>
            <a:r>
              <a:rPr lang="es-ES" sz="1800" dirty="0" smtClean="0">
                <a:solidFill>
                  <a:schemeClr val="bg1"/>
                </a:solidFill>
                <a:latin typeface="Calibri Light" panose="020F0302020204030204" pitchFamily="34" charset="0"/>
                <a:cs typeface="Calibri Light" panose="020F0302020204030204" pitchFamily="34" charset="0"/>
              </a:rPr>
              <a:t>\</a:t>
            </a:r>
            <a:r>
              <a:rPr lang="es-ES" sz="1800" dirty="0" err="1" smtClean="0">
                <a:solidFill>
                  <a:schemeClr val="bg1"/>
                </a:solidFill>
                <a:latin typeface="Calibri Light" panose="020F0302020204030204" pitchFamily="34" charset="0"/>
                <a:cs typeface="Calibri Light" panose="020F0302020204030204" pitchFamily="34" charset="0"/>
              </a:rPr>
              <a:t>xfb</a:t>
            </a:r>
            <a:r>
              <a:rPr lang="es-ES" sz="1800" dirty="0" smtClean="0">
                <a:solidFill>
                  <a:schemeClr val="bg1"/>
                </a:solidFill>
                <a:latin typeface="Calibri Light" panose="020F0302020204030204" pitchFamily="34" charset="0"/>
                <a:cs typeface="Calibri Light" panose="020F0302020204030204" pitchFamily="34" charset="0"/>
              </a:rPr>
              <a:t>\x68\xb7</a:t>
            </a: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Evadiendo ASLR y NX</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33381513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a:spLocks noGrp="1"/>
          </p:cNvSpPr>
          <p:nvPr>
            <p:ph sz="half" idx="1"/>
          </p:nvPr>
        </p:nvSpPr>
        <p:spPr>
          <a:xfrm>
            <a:off x="2351584" y="1412776"/>
            <a:ext cx="7704856" cy="3712464"/>
          </a:xfrm>
        </p:spPr>
        <p:txBody>
          <a:bodyPr>
            <a:noAutofit/>
          </a:bodyPr>
          <a:lstStyle/>
          <a:p>
            <a:pPr marL="0" indent="0">
              <a:buNone/>
            </a:pPr>
            <a:r>
              <a:rPr lang="es-ES" sz="1800" dirty="0" smtClean="0">
                <a:solidFill>
                  <a:schemeClr val="bg1"/>
                </a:solidFill>
                <a:latin typeface="Calibri Light" panose="020F0302020204030204" pitchFamily="34" charset="0"/>
                <a:cs typeface="Calibri Light" panose="020F0302020204030204" pitchFamily="34" charset="0"/>
              </a:rPr>
              <a:t>De esta manera se puede evitar NX, ya que técnicamente no se está inyectando código malicioso cómo se hizo en el punto anterior con </a:t>
            </a:r>
            <a:r>
              <a:rPr lang="es-ES" sz="1800" dirty="0" err="1" smtClean="0">
                <a:solidFill>
                  <a:schemeClr val="bg1"/>
                </a:solidFill>
                <a:latin typeface="Calibri Light" panose="020F0302020204030204" pitchFamily="34" charset="0"/>
                <a:cs typeface="Calibri Light" panose="020F0302020204030204" pitchFamily="34" charset="0"/>
              </a:rPr>
              <a:t>vulnserver</a:t>
            </a:r>
            <a:r>
              <a:rPr lang="es-ES" sz="1800" dirty="0" smtClean="0">
                <a:solidFill>
                  <a:schemeClr val="bg1"/>
                </a:solidFill>
                <a:latin typeface="Calibri Light" panose="020F0302020204030204" pitchFamily="34" charset="0"/>
                <a:cs typeface="Calibri Light" panose="020F0302020204030204" pitchFamily="34" charset="0"/>
              </a:rPr>
              <a:t>, se está ejecutando </a:t>
            </a:r>
            <a:r>
              <a:rPr lang="es-ES" sz="1800" b="1" dirty="0" smtClean="0">
                <a:solidFill>
                  <a:schemeClr val="bg1"/>
                </a:solidFill>
                <a:latin typeface="Calibri Light" panose="020F0302020204030204" pitchFamily="34" charset="0"/>
                <a:cs typeface="Calibri Light" panose="020F0302020204030204" pitchFamily="34" charset="0"/>
              </a:rPr>
              <a:t>código existente</a:t>
            </a:r>
            <a:r>
              <a:rPr lang="es-ES" sz="1800" dirty="0" smtClean="0">
                <a:solidFill>
                  <a:schemeClr val="bg1"/>
                </a:solidFill>
                <a:latin typeface="Calibri Light" panose="020F0302020204030204" pitchFamily="34" charset="0"/>
                <a:cs typeface="Calibri Light" panose="020F0302020204030204" pitchFamily="34" charset="0"/>
              </a:rPr>
              <a:t>, lo que permite dicha evasión. Pero, ¿cómo se puede burlar la función de ASLR? No se puede, lo que se hará es crear un bucle que ejecute el programa hasta que se de la casualidad de que las direcciones offset coincidan.</a:t>
            </a:r>
            <a:endParaRPr lang="es-ES" sz="1800" b="1"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a:solidFill>
                <a:schemeClr val="bg1"/>
              </a:solidFill>
              <a:latin typeface="Calibri Light" panose="020F0302020204030204" pitchFamily="34" charset="0"/>
              <a:cs typeface="Calibri Light" panose="020F0302020204030204" pitchFamily="34" charset="0"/>
            </a:endParaRPr>
          </a:p>
          <a:p>
            <a:pPr marL="0" indent="0">
              <a:buNone/>
            </a:pPr>
            <a:endParaRPr lang="es-ES" sz="1800" dirty="0" smtClean="0">
              <a:solidFill>
                <a:schemeClr val="bg1"/>
              </a:solidFill>
              <a:latin typeface="Calibri Light" panose="020F0302020204030204" pitchFamily="34" charset="0"/>
              <a:cs typeface="Calibri Light" panose="020F0302020204030204" pitchFamily="34" charset="0"/>
            </a:endParaRPr>
          </a:p>
        </p:txBody>
      </p:sp>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Evadiendo ASLR y NX</a:t>
            </a:r>
            <a:endParaRPr lang="es-ES" dirty="0">
              <a:ln w="12700">
                <a:solidFill>
                  <a:schemeClr val="bg1"/>
                </a:solidFill>
              </a:ln>
              <a:solidFill>
                <a:schemeClr val="bg1"/>
              </a:solidFill>
            </a:endParaRPr>
          </a:p>
        </p:txBody>
      </p:sp>
      <p:pic>
        <p:nvPicPr>
          <p:cNvPr id="4" name="Imagen 3"/>
          <p:cNvPicPr>
            <a:picLocks noChangeAspect="1"/>
          </p:cNvPicPr>
          <p:nvPr/>
        </p:nvPicPr>
        <p:blipFill>
          <a:blip r:embed="rId2"/>
          <a:stretch>
            <a:fillRect/>
          </a:stretch>
        </p:blipFill>
        <p:spPr>
          <a:xfrm>
            <a:off x="2290027" y="3227721"/>
            <a:ext cx="7611946" cy="456836"/>
          </a:xfrm>
          <a:prstGeom prst="rect">
            <a:avLst/>
          </a:prstGeom>
        </p:spPr>
      </p:pic>
    </p:spTree>
    <p:extLst>
      <p:ext uri="{BB962C8B-B14F-4D97-AF65-F5344CB8AC3E}">
        <p14:creationId xmlns:p14="http://schemas.microsoft.com/office/powerpoint/2010/main" val="7239562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Evadiendo ASLR y NX</a:t>
            </a:r>
            <a:endParaRPr lang="es-ES" dirty="0">
              <a:ln w="12700">
                <a:solidFill>
                  <a:schemeClr val="bg1"/>
                </a:solidFill>
              </a:ln>
              <a:solidFill>
                <a:schemeClr val="bg1"/>
              </a:solidFill>
            </a:endParaRPr>
          </a:p>
        </p:txBody>
      </p:sp>
      <p:pic>
        <p:nvPicPr>
          <p:cNvPr id="3" name="Imagen 2"/>
          <p:cNvPicPr>
            <a:picLocks noChangeAspect="1"/>
          </p:cNvPicPr>
          <p:nvPr/>
        </p:nvPicPr>
        <p:blipFill>
          <a:blip r:embed="rId2"/>
          <a:stretch>
            <a:fillRect/>
          </a:stretch>
        </p:blipFill>
        <p:spPr>
          <a:xfrm>
            <a:off x="3563331" y="1393138"/>
            <a:ext cx="5065338" cy="2774643"/>
          </a:xfrm>
          <a:prstGeom prst="rect">
            <a:avLst/>
          </a:prstGeom>
        </p:spPr>
      </p:pic>
      <p:pic>
        <p:nvPicPr>
          <p:cNvPr id="5" name="Imagen 4"/>
          <p:cNvPicPr>
            <a:picLocks noChangeAspect="1"/>
          </p:cNvPicPr>
          <p:nvPr/>
        </p:nvPicPr>
        <p:blipFill>
          <a:blip r:embed="rId3"/>
          <a:stretch>
            <a:fillRect/>
          </a:stretch>
        </p:blipFill>
        <p:spPr>
          <a:xfrm>
            <a:off x="5253812" y="4367928"/>
            <a:ext cx="1684376" cy="1236063"/>
          </a:xfrm>
          <a:prstGeom prst="rect">
            <a:avLst/>
          </a:prstGeom>
        </p:spPr>
      </p:pic>
    </p:spTree>
    <p:extLst>
      <p:ext uri="{BB962C8B-B14F-4D97-AF65-F5344CB8AC3E}">
        <p14:creationId xmlns:p14="http://schemas.microsoft.com/office/powerpoint/2010/main" val="6274417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1DB114BC-4DE4-49F4-BD5D-77BB52A85609}"/>
              </a:ext>
            </a:extLst>
          </p:cNvPr>
          <p:cNvSpPr>
            <a:spLocks noChangeArrowheads="1"/>
          </p:cNvSpPr>
          <p:nvPr/>
        </p:nvSpPr>
        <p:spPr bwMode="auto">
          <a:xfrm>
            <a:off x="593772" y="3986032"/>
            <a:ext cx="4839619" cy="2303462"/>
          </a:xfrm>
          <a:prstGeom prst="rect">
            <a:avLst/>
          </a:prstGeom>
          <a:noFill/>
          <a:ln w="9525">
            <a:noFill/>
            <a:miter lim="800000"/>
            <a:headEnd/>
            <a:tailEnd/>
          </a:ln>
        </p:spPr>
        <p:txBody>
          <a:bodyPr anchor="b"/>
          <a:lstStyle/>
          <a:p>
            <a:r>
              <a:rPr lang="es-ES" dirty="0">
                <a:solidFill>
                  <a:schemeClr val="tx1">
                    <a:lumMod val="85000"/>
                    <a:lumOff val="15000"/>
                  </a:schemeClr>
                </a:solidFill>
              </a:rPr>
              <a:t>Certificado de Seguridad </a:t>
            </a:r>
            <a:r>
              <a:rPr lang="es-ES" dirty="0" smtClean="0">
                <a:solidFill>
                  <a:schemeClr val="tx1">
                    <a:lumMod val="85000"/>
                    <a:lumOff val="15000"/>
                  </a:schemeClr>
                </a:solidFill>
              </a:rPr>
              <a:t>Creación </a:t>
            </a:r>
            <a:r>
              <a:rPr lang="es-ES" dirty="0" err="1" smtClean="0">
                <a:solidFill>
                  <a:schemeClr val="tx1">
                    <a:lumMod val="85000"/>
                    <a:lumOff val="15000"/>
                  </a:schemeClr>
                </a:solidFill>
              </a:rPr>
              <a:t>Exploits</a:t>
            </a:r>
            <a:r>
              <a:rPr lang="es-ES_tradnl" dirty="0">
                <a:solidFill>
                  <a:srgbClr val="AAAAAA"/>
                </a:solidFill>
              </a:rPr>
              <a:t/>
            </a:r>
            <a:br>
              <a:rPr lang="es-ES_tradnl" dirty="0">
                <a:solidFill>
                  <a:srgbClr val="AAAAAA"/>
                </a:solidFill>
              </a:rPr>
            </a:br>
            <a:r>
              <a:rPr lang="es-ES_tradnl" sz="1100" dirty="0">
                <a:solidFill>
                  <a:srgbClr val="666666"/>
                </a:solidFill>
              </a:rPr>
              <a:t>Módulo </a:t>
            </a:r>
            <a:r>
              <a:rPr lang="es-ES_tradnl" sz="1100" dirty="0" smtClean="0">
                <a:solidFill>
                  <a:srgbClr val="666666"/>
                </a:solidFill>
              </a:rPr>
              <a:t>5 </a:t>
            </a:r>
            <a:r>
              <a:rPr lang="es-ES_tradnl" sz="1100" dirty="0">
                <a:solidFill>
                  <a:srgbClr val="666666"/>
                </a:solidFill>
              </a:rPr>
              <a:t>– </a:t>
            </a:r>
            <a:r>
              <a:rPr lang="es-ES_tradnl" sz="1100" dirty="0" smtClean="0">
                <a:solidFill>
                  <a:srgbClr val="666666"/>
                </a:solidFill>
              </a:rPr>
              <a:t>Bypass</a:t>
            </a:r>
            <a:r>
              <a:rPr lang="nl-NL" sz="1100" dirty="0" smtClean="0">
                <a:solidFill>
                  <a:srgbClr val="666666"/>
                </a:solidFill>
              </a:rPr>
              <a:t> NX y ASLR</a:t>
            </a:r>
            <a:r>
              <a:rPr lang="es-ES_tradnl" sz="1100" dirty="0">
                <a:solidFill>
                  <a:schemeClr val="bg2"/>
                </a:solidFill>
              </a:rPr>
              <a:t/>
            </a:r>
            <a:br>
              <a:rPr lang="es-ES_tradnl" sz="1100" dirty="0">
                <a:solidFill>
                  <a:schemeClr val="bg2"/>
                </a:solidFill>
              </a:rPr>
            </a:br>
            <a:r>
              <a:rPr lang="es-ES_tradnl" sz="1400" dirty="0">
                <a:solidFill>
                  <a:srgbClr val="666666"/>
                </a:solidFill>
              </a:rPr>
              <a:t>Madrid, España</a:t>
            </a:r>
            <a:br>
              <a:rPr lang="es-ES_tradnl" sz="1400" dirty="0">
                <a:solidFill>
                  <a:srgbClr val="666666"/>
                </a:solidFill>
              </a:rPr>
            </a:br>
            <a:r>
              <a:rPr lang="es-ES_tradnl" sz="1400" dirty="0">
                <a:solidFill>
                  <a:schemeClr val="accent2"/>
                </a:solidFill>
              </a:rPr>
              <a:t>www.hackbysecurity.com</a:t>
            </a:r>
          </a:p>
        </p:txBody>
      </p:sp>
    </p:spTree>
    <p:extLst>
      <p:ext uri="{BB962C8B-B14F-4D97-AF65-F5344CB8AC3E}">
        <p14:creationId xmlns:p14="http://schemas.microsoft.com/office/powerpoint/2010/main" val="741816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200" dirty="0" smtClean="0">
                <a:solidFill>
                  <a:schemeClr val="bg1"/>
                </a:solidFill>
                <a:latin typeface="Calibri Light" panose="020F0302020204030204" pitchFamily="34" charset="0"/>
                <a:cs typeface="Calibri Light" panose="020F0302020204030204" pitchFamily="34" charset="0"/>
              </a:rPr>
              <a:t>Ya vimos en el punto anterior el concepto de buffer </a:t>
            </a:r>
            <a:r>
              <a:rPr lang="es-ES" sz="2200" dirty="0" err="1" smtClean="0">
                <a:solidFill>
                  <a:schemeClr val="bg1"/>
                </a:solidFill>
                <a:latin typeface="Calibri Light" panose="020F0302020204030204" pitchFamily="34" charset="0"/>
                <a:cs typeface="Calibri Light" panose="020F0302020204030204" pitchFamily="34" charset="0"/>
              </a:rPr>
              <a:t>overflow</a:t>
            </a:r>
            <a:r>
              <a:rPr lang="es-ES" sz="2200" dirty="0" smtClean="0">
                <a:solidFill>
                  <a:schemeClr val="bg1"/>
                </a:solidFill>
                <a:latin typeface="Calibri Light" panose="020F0302020204030204" pitchFamily="34" charset="0"/>
                <a:cs typeface="Calibri Light" panose="020F0302020204030204" pitchFamily="34" charset="0"/>
              </a:rPr>
              <a:t>, pero, ¿qué lo provoca?. Cuando se realiza el análisis de un binario se deben de hacer búsquedas de “malas prácticas” en la programación. A continuación se enumeran una serie de ejemplos de dichos fallos de programación.</a:t>
            </a:r>
          </a:p>
          <a:p>
            <a:pPr marL="0" indent="0">
              <a:buNone/>
            </a:pPr>
            <a:endParaRPr lang="es-ES" sz="2200"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Teoría adicional de Buffer </a:t>
            </a:r>
            <a:r>
              <a:rPr lang="es-ES" dirty="0" err="1" smtClean="0">
                <a:ln w="12700">
                  <a:solidFill>
                    <a:schemeClr val="bg1"/>
                  </a:solidFill>
                </a:ln>
                <a:solidFill>
                  <a:schemeClr val="bg1"/>
                </a:solidFill>
              </a:rPr>
              <a:t>Overflow</a:t>
            </a:r>
            <a:endParaRPr lang="es-ES" dirty="0">
              <a:ln w="12700">
                <a:solidFill>
                  <a:schemeClr val="bg1"/>
                </a:solidFill>
              </a:ln>
              <a:solidFill>
                <a:schemeClr val="bg1"/>
              </a:solidFill>
            </a:endParaRPr>
          </a:p>
        </p:txBody>
      </p:sp>
      <p:pic>
        <p:nvPicPr>
          <p:cNvPr id="3" name="Picture 2" descr="Resultado de imagen de search"/>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798096" y="3033347"/>
            <a:ext cx="2595808" cy="2595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761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a:ln w="12700">
                  <a:solidFill>
                    <a:schemeClr val="bg1"/>
                  </a:solidFill>
                </a:ln>
                <a:solidFill>
                  <a:schemeClr val="bg1"/>
                </a:solidFill>
              </a:rPr>
              <a:t>Teoría adicional de Buffer </a:t>
            </a:r>
            <a:r>
              <a:rPr lang="es-ES" dirty="0" err="1">
                <a:ln w="12700">
                  <a:solidFill>
                    <a:schemeClr val="bg1"/>
                  </a:solidFill>
                </a:ln>
                <a:solidFill>
                  <a:schemeClr val="bg1"/>
                </a:solidFill>
              </a:rPr>
              <a:t>Overflow</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170480020"/>
              </p:ext>
            </p:extLst>
          </p:nvPr>
        </p:nvGraphicFramePr>
        <p:xfrm>
          <a:off x="898332" y="1963262"/>
          <a:ext cx="10395336" cy="3505200"/>
        </p:xfrm>
        <a:graphic>
          <a:graphicData uri="http://schemas.openxmlformats.org/drawingml/2006/table">
            <a:tbl>
              <a:tblPr firstRow="1" bandRow="1">
                <a:tableStyleId>{5C22544A-7EE6-4342-B048-85BDC9FD1C3A}</a:tableStyleId>
              </a:tblPr>
              <a:tblGrid>
                <a:gridCol w="2297621">
                  <a:extLst>
                    <a:ext uri="{9D8B030D-6E8A-4147-A177-3AD203B41FA5}">
                      <a16:colId xmlns:a16="http://schemas.microsoft.com/office/drawing/2014/main" val="871758549"/>
                    </a:ext>
                  </a:extLst>
                </a:gridCol>
                <a:gridCol w="1903534">
                  <a:extLst>
                    <a:ext uri="{9D8B030D-6E8A-4147-A177-3AD203B41FA5}">
                      <a16:colId xmlns:a16="http://schemas.microsoft.com/office/drawing/2014/main" val="1038360548"/>
                    </a:ext>
                  </a:extLst>
                </a:gridCol>
                <a:gridCol w="6194181">
                  <a:extLst>
                    <a:ext uri="{9D8B030D-6E8A-4147-A177-3AD203B41FA5}">
                      <a16:colId xmlns:a16="http://schemas.microsoft.com/office/drawing/2014/main" val="4083084963"/>
                    </a:ext>
                  </a:extLst>
                </a:gridCol>
              </a:tblGrid>
              <a:tr h="370840">
                <a:tc>
                  <a:txBody>
                    <a:bodyPr/>
                    <a:lstStyle/>
                    <a:p>
                      <a:pPr algn="ctr"/>
                      <a:r>
                        <a:rPr lang="es-ES" dirty="0" smtClean="0">
                          <a:solidFill>
                            <a:srgbClr val="FFFFFF"/>
                          </a:solidFill>
                        </a:rPr>
                        <a:t>Función insegura</a:t>
                      </a:r>
                      <a:endParaRPr lang="es-ES" dirty="0">
                        <a:solidFill>
                          <a:srgbClr val="FFFFFF"/>
                        </a:solidFill>
                      </a:endParaRPr>
                    </a:p>
                  </a:txBody>
                  <a:tcPr/>
                </a:tc>
                <a:tc>
                  <a:txBody>
                    <a:bodyPr/>
                    <a:lstStyle/>
                    <a:p>
                      <a:pPr algn="ctr"/>
                      <a:r>
                        <a:rPr lang="es-ES" dirty="0" smtClean="0">
                          <a:solidFill>
                            <a:srgbClr val="FFFFFF"/>
                          </a:solidFill>
                        </a:rPr>
                        <a:t>Función</a:t>
                      </a:r>
                      <a:r>
                        <a:rPr lang="es-ES" baseline="0" dirty="0" smtClean="0">
                          <a:solidFill>
                            <a:srgbClr val="FFFFFF"/>
                          </a:solidFill>
                        </a:rPr>
                        <a:t> segura</a:t>
                      </a:r>
                      <a:endParaRPr lang="es-ES" dirty="0">
                        <a:solidFill>
                          <a:srgbClr val="FFFFFF"/>
                        </a:solidFill>
                      </a:endParaRPr>
                    </a:p>
                  </a:txBody>
                  <a:tcPr/>
                </a:tc>
                <a:tc>
                  <a:txBody>
                    <a:bodyPr/>
                    <a:lstStyle/>
                    <a:p>
                      <a:pPr algn="ctr"/>
                      <a:r>
                        <a:rPr lang="es-ES" dirty="0" smtClean="0">
                          <a:solidFill>
                            <a:srgbClr val="FFFFFF"/>
                          </a:solidFill>
                        </a:rPr>
                        <a:t>Ejemplo</a:t>
                      </a:r>
                      <a:endParaRPr lang="es-ES" dirty="0">
                        <a:solidFill>
                          <a:srgbClr val="FFFFFF"/>
                        </a:solidFill>
                      </a:endParaRPr>
                    </a:p>
                  </a:txBody>
                  <a:tcPr/>
                </a:tc>
                <a:extLst>
                  <a:ext uri="{0D108BD9-81ED-4DB2-BD59-A6C34878D82A}">
                    <a16:rowId xmlns:a16="http://schemas.microsoft.com/office/drawing/2014/main" val="499105701"/>
                  </a:ext>
                </a:extLst>
              </a:tr>
              <a:tr h="370840">
                <a:tc>
                  <a:txBody>
                    <a:bodyPr/>
                    <a:lstStyle/>
                    <a:p>
                      <a:pPr algn="ctr"/>
                      <a:r>
                        <a:rPr lang="es-ES" b="1" dirty="0" err="1" smtClean="0"/>
                        <a:t>strcpy</a:t>
                      </a:r>
                      <a:r>
                        <a:rPr lang="es-ES" b="1" dirty="0" smtClean="0"/>
                        <a:t>() o </a:t>
                      </a:r>
                      <a:r>
                        <a:rPr lang="es-ES" b="1" dirty="0" err="1" smtClean="0"/>
                        <a:t>strncpy</a:t>
                      </a:r>
                      <a:r>
                        <a:rPr lang="es-ES" b="1" dirty="0" smtClean="0"/>
                        <a:t>()</a:t>
                      </a:r>
                      <a:endParaRPr lang="es-ES" b="1" dirty="0"/>
                    </a:p>
                  </a:txBody>
                  <a:tcPr anchor="ctr">
                    <a:solidFill>
                      <a:srgbClr val="C00000"/>
                    </a:solidFill>
                  </a:tcPr>
                </a:tc>
                <a:tc>
                  <a:txBody>
                    <a:bodyPr/>
                    <a:lstStyle/>
                    <a:p>
                      <a:pPr algn="ctr"/>
                      <a:r>
                        <a:rPr lang="es-ES" b="1" dirty="0" err="1" smtClean="0"/>
                        <a:t>strlcpy</a:t>
                      </a:r>
                      <a:r>
                        <a:rPr lang="es-ES" b="1" dirty="0" smtClean="0"/>
                        <a:t>()</a:t>
                      </a:r>
                      <a:endParaRPr lang="es-ES" b="1" dirty="0"/>
                    </a:p>
                  </a:txBody>
                  <a:tcPr anchor="ctr">
                    <a:solidFill>
                      <a:schemeClr val="accent1">
                        <a:lumMod val="75000"/>
                        <a:lumOff val="25000"/>
                      </a:schemeClr>
                    </a:solidFill>
                  </a:tcPr>
                </a:tc>
                <a:tc>
                  <a:txBody>
                    <a:bodyPr/>
                    <a:lstStyle/>
                    <a:p>
                      <a:r>
                        <a:rPr lang="en-US" sz="1800" b="0" i="0" kern="1200" dirty="0" smtClean="0">
                          <a:solidFill>
                            <a:schemeClr val="dk1"/>
                          </a:solidFill>
                          <a:effectLst/>
                          <a:latin typeface="+mn-lt"/>
                          <a:ea typeface="+mn-ea"/>
                          <a:cs typeface="+mn-cs"/>
                        </a:rPr>
                        <a:t>char *</a:t>
                      </a:r>
                      <a:r>
                        <a:rPr lang="en-US" sz="1800" b="0" i="0" kern="1200" dirty="0" err="1" smtClean="0">
                          <a:solidFill>
                            <a:schemeClr val="dk1"/>
                          </a:solidFill>
                          <a:effectLst/>
                          <a:latin typeface="+mn-lt"/>
                          <a:ea typeface="+mn-ea"/>
                          <a:cs typeface="+mn-cs"/>
                        </a:rPr>
                        <a:t>strlcpy</a:t>
                      </a:r>
                      <a:r>
                        <a:rPr lang="en-US" sz="1800" b="0" i="0" kern="1200" dirty="0" smtClean="0">
                          <a:solidFill>
                            <a:schemeClr val="dk1"/>
                          </a:solidFill>
                          <a:effectLst/>
                          <a:latin typeface="+mn-lt"/>
                          <a:ea typeface="+mn-ea"/>
                          <a:cs typeface="+mn-cs"/>
                        </a:rPr>
                        <a:t>(char *s1, </a:t>
                      </a:r>
                      <a:r>
                        <a:rPr lang="en-US" sz="1800" b="0" i="0" kern="1200" dirty="0" err="1" smtClean="0">
                          <a:solidFill>
                            <a:schemeClr val="dk1"/>
                          </a:solidFill>
                          <a:effectLst/>
                          <a:latin typeface="+mn-lt"/>
                          <a:ea typeface="+mn-ea"/>
                          <a:cs typeface="+mn-cs"/>
                        </a:rPr>
                        <a:t>const</a:t>
                      </a:r>
                      <a:r>
                        <a:rPr lang="en-US" sz="1800" b="0" i="0" kern="1200" dirty="0" smtClean="0">
                          <a:solidFill>
                            <a:schemeClr val="dk1"/>
                          </a:solidFill>
                          <a:effectLst/>
                          <a:latin typeface="+mn-lt"/>
                          <a:ea typeface="+mn-ea"/>
                          <a:cs typeface="+mn-cs"/>
                        </a:rPr>
                        <a:t> char *s2, </a:t>
                      </a:r>
                      <a:r>
                        <a:rPr lang="en-US" sz="1800" b="0" i="0" kern="1200" dirty="0" err="1" smtClean="0">
                          <a:solidFill>
                            <a:schemeClr val="dk1"/>
                          </a:solidFill>
                          <a:effectLst/>
                          <a:latin typeface="+mn-lt"/>
                          <a:ea typeface="+mn-ea"/>
                          <a:cs typeface="+mn-cs"/>
                        </a:rPr>
                        <a:t>size_t</a:t>
                      </a:r>
                      <a:r>
                        <a:rPr lang="en-US" sz="1800" b="0" i="0" kern="1200" dirty="0" smtClean="0">
                          <a:solidFill>
                            <a:schemeClr val="dk1"/>
                          </a:solidFill>
                          <a:effectLst/>
                          <a:latin typeface="+mn-lt"/>
                          <a:ea typeface="+mn-ea"/>
                          <a:cs typeface="+mn-cs"/>
                        </a:rPr>
                        <a:t> n);</a:t>
                      </a:r>
                      <a:endParaRPr lang="es-ES" dirty="0"/>
                    </a:p>
                  </a:txBody>
                  <a:tcPr/>
                </a:tc>
                <a:extLst>
                  <a:ext uri="{0D108BD9-81ED-4DB2-BD59-A6C34878D82A}">
                    <a16:rowId xmlns:a16="http://schemas.microsoft.com/office/drawing/2014/main" val="1916748435"/>
                  </a:ext>
                </a:extLst>
              </a:tr>
              <a:tr h="370840">
                <a:tc>
                  <a:txBody>
                    <a:bodyPr/>
                    <a:lstStyle/>
                    <a:p>
                      <a:pPr algn="ctr"/>
                      <a:r>
                        <a:rPr lang="es-ES" b="1" dirty="0" err="1" smtClean="0"/>
                        <a:t>strcat</a:t>
                      </a:r>
                      <a:r>
                        <a:rPr lang="es-ES" b="1" dirty="0" smtClean="0"/>
                        <a:t>() o</a:t>
                      </a:r>
                      <a:r>
                        <a:rPr lang="es-ES" b="1" baseline="0" dirty="0" smtClean="0"/>
                        <a:t> </a:t>
                      </a:r>
                      <a:r>
                        <a:rPr lang="es-ES" b="1" baseline="0" dirty="0" err="1" smtClean="0"/>
                        <a:t>strncat</a:t>
                      </a:r>
                      <a:r>
                        <a:rPr lang="es-ES" b="1" baseline="0" dirty="0" smtClean="0"/>
                        <a:t>()</a:t>
                      </a:r>
                      <a:endParaRPr lang="es-ES" b="1" dirty="0"/>
                    </a:p>
                  </a:txBody>
                  <a:tcPr anchor="ctr">
                    <a:solidFill>
                      <a:srgbClr val="FF2D2D"/>
                    </a:solidFill>
                  </a:tcPr>
                </a:tc>
                <a:tc>
                  <a:txBody>
                    <a:bodyPr/>
                    <a:lstStyle/>
                    <a:p>
                      <a:pPr algn="ctr"/>
                      <a:r>
                        <a:rPr lang="es-ES" b="1" dirty="0" err="1" smtClean="0"/>
                        <a:t>strlcat</a:t>
                      </a:r>
                      <a:r>
                        <a:rPr lang="es-ES" b="1" dirty="0" smtClean="0"/>
                        <a:t>()</a:t>
                      </a:r>
                      <a:endParaRPr lang="es-ES" b="1" dirty="0"/>
                    </a:p>
                  </a:txBody>
                  <a:tcPr anchor="ctr">
                    <a:solidFill>
                      <a:schemeClr val="accent2">
                        <a:lumMod val="60000"/>
                        <a:lumOff val="40000"/>
                      </a:schemeClr>
                    </a:solidFill>
                  </a:tcPr>
                </a:tc>
                <a:tc>
                  <a:txBody>
                    <a:bodyPr/>
                    <a:lstStyle/>
                    <a:p>
                      <a:r>
                        <a:rPr lang="en-US" sz="1800" b="0" i="0" kern="1200" dirty="0" smtClean="0">
                          <a:solidFill>
                            <a:schemeClr val="dk1"/>
                          </a:solidFill>
                          <a:effectLst/>
                          <a:latin typeface="+mn-lt"/>
                          <a:ea typeface="+mn-ea"/>
                          <a:cs typeface="+mn-cs"/>
                        </a:rPr>
                        <a:t>char *</a:t>
                      </a:r>
                      <a:r>
                        <a:rPr lang="en-US" sz="1800" b="0" i="0" kern="1200" dirty="0" err="1" smtClean="0">
                          <a:solidFill>
                            <a:schemeClr val="dk1"/>
                          </a:solidFill>
                          <a:effectLst/>
                          <a:latin typeface="+mn-lt"/>
                          <a:ea typeface="+mn-ea"/>
                          <a:cs typeface="+mn-cs"/>
                        </a:rPr>
                        <a:t>strlcat</a:t>
                      </a:r>
                      <a:r>
                        <a:rPr lang="en-US" sz="1800" b="0" i="0" kern="1200" dirty="0" smtClean="0">
                          <a:solidFill>
                            <a:schemeClr val="dk1"/>
                          </a:solidFill>
                          <a:effectLst/>
                          <a:latin typeface="+mn-lt"/>
                          <a:ea typeface="+mn-ea"/>
                          <a:cs typeface="+mn-cs"/>
                        </a:rPr>
                        <a:t>(char *s1, </a:t>
                      </a:r>
                      <a:r>
                        <a:rPr lang="en-US" sz="1800" b="0" i="0" kern="1200" dirty="0" err="1" smtClean="0">
                          <a:solidFill>
                            <a:schemeClr val="dk1"/>
                          </a:solidFill>
                          <a:effectLst/>
                          <a:latin typeface="+mn-lt"/>
                          <a:ea typeface="+mn-ea"/>
                          <a:cs typeface="+mn-cs"/>
                        </a:rPr>
                        <a:t>const</a:t>
                      </a:r>
                      <a:r>
                        <a:rPr lang="en-US" sz="1800" b="0" i="0" kern="1200" dirty="0" smtClean="0">
                          <a:solidFill>
                            <a:schemeClr val="dk1"/>
                          </a:solidFill>
                          <a:effectLst/>
                          <a:latin typeface="+mn-lt"/>
                          <a:ea typeface="+mn-ea"/>
                          <a:cs typeface="+mn-cs"/>
                        </a:rPr>
                        <a:t> char *s2, </a:t>
                      </a:r>
                      <a:r>
                        <a:rPr lang="en-US" sz="1800" b="0" i="0" kern="1200" dirty="0" err="1" smtClean="0">
                          <a:solidFill>
                            <a:schemeClr val="dk1"/>
                          </a:solidFill>
                          <a:effectLst/>
                          <a:latin typeface="+mn-lt"/>
                          <a:ea typeface="+mn-ea"/>
                          <a:cs typeface="+mn-cs"/>
                        </a:rPr>
                        <a:t>size_t</a:t>
                      </a:r>
                      <a:r>
                        <a:rPr lang="en-US" sz="1800" b="0" i="0" kern="1200" dirty="0" smtClean="0">
                          <a:solidFill>
                            <a:schemeClr val="dk1"/>
                          </a:solidFill>
                          <a:effectLst/>
                          <a:latin typeface="+mn-lt"/>
                          <a:ea typeface="+mn-ea"/>
                          <a:cs typeface="+mn-cs"/>
                        </a:rPr>
                        <a:t> n);</a:t>
                      </a:r>
                      <a:endParaRPr lang="es-ES" dirty="0"/>
                    </a:p>
                  </a:txBody>
                  <a:tcPr/>
                </a:tc>
                <a:extLst>
                  <a:ext uri="{0D108BD9-81ED-4DB2-BD59-A6C34878D82A}">
                    <a16:rowId xmlns:a16="http://schemas.microsoft.com/office/drawing/2014/main" val="1945294739"/>
                  </a:ext>
                </a:extLst>
              </a:tr>
              <a:tr h="370840">
                <a:tc>
                  <a:txBody>
                    <a:bodyPr/>
                    <a:lstStyle/>
                    <a:p>
                      <a:pPr algn="ctr"/>
                      <a:r>
                        <a:rPr lang="es-ES" b="1" dirty="0" err="1" smtClean="0"/>
                        <a:t>gets</a:t>
                      </a:r>
                      <a:r>
                        <a:rPr lang="es-ES" b="1" dirty="0" smtClean="0"/>
                        <a:t>()</a:t>
                      </a:r>
                      <a:endParaRPr lang="es-ES" b="1" dirty="0"/>
                    </a:p>
                  </a:txBody>
                  <a:tcPr anchor="ctr">
                    <a:solidFill>
                      <a:srgbClr val="C00000"/>
                    </a:solidFill>
                  </a:tcPr>
                </a:tc>
                <a:tc>
                  <a:txBody>
                    <a:bodyPr/>
                    <a:lstStyle/>
                    <a:p>
                      <a:pPr algn="ctr"/>
                      <a:r>
                        <a:rPr lang="es-ES" b="1" dirty="0" err="1" smtClean="0"/>
                        <a:t>fgets</a:t>
                      </a:r>
                      <a:r>
                        <a:rPr lang="es-ES" b="1" dirty="0" smtClean="0"/>
                        <a:t>()</a:t>
                      </a:r>
                      <a:endParaRPr lang="es-ES" b="1" dirty="0"/>
                    </a:p>
                  </a:txBody>
                  <a:tcPr anchor="ctr">
                    <a:solidFill>
                      <a:schemeClr val="accent1">
                        <a:lumMod val="75000"/>
                        <a:lumOff val="25000"/>
                      </a:schemeClr>
                    </a:solidFill>
                  </a:tcPr>
                </a:tc>
                <a:tc>
                  <a:txBody>
                    <a:bodyPr/>
                    <a:lstStyle/>
                    <a:p>
                      <a:r>
                        <a:rPr lang="es-ES" sz="1800" b="0" i="0" kern="1200" dirty="0" err="1" smtClean="0">
                          <a:solidFill>
                            <a:schemeClr val="dk1"/>
                          </a:solidFill>
                          <a:effectLst/>
                          <a:latin typeface="+mn-lt"/>
                          <a:ea typeface="+mn-ea"/>
                          <a:cs typeface="+mn-cs"/>
                        </a:rPr>
                        <a:t>char</a:t>
                      </a:r>
                      <a:r>
                        <a:rPr lang="es-ES" sz="1800" b="0" i="0" kern="1200" dirty="0" smtClean="0">
                          <a:solidFill>
                            <a:schemeClr val="dk1"/>
                          </a:solidFill>
                          <a:effectLst/>
                          <a:latin typeface="+mn-lt"/>
                          <a:ea typeface="+mn-ea"/>
                          <a:cs typeface="+mn-cs"/>
                        </a:rPr>
                        <a:t> *</a:t>
                      </a:r>
                      <a:r>
                        <a:rPr lang="es-ES" sz="1800" b="0" i="0" kern="1200" dirty="0" err="1" smtClean="0">
                          <a:solidFill>
                            <a:schemeClr val="dk1"/>
                          </a:solidFill>
                          <a:effectLst/>
                          <a:latin typeface="+mn-lt"/>
                          <a:ea typeface="+mn-ea"/>
                          <a:cs typeface="+mn-cs"/>
                        </a:rPr>
                        <a:t>fgets</a:t>
                      </a:r>
                      <a:r>
                        <a:rPr lang="es-ES" sz="1800" b="0" i="0" kern="1200" dirty="0" smtClean="0">
                          <a:solidFill>
                            <a:schemeClr val="dk1"/>
                          </a:solidFill>
                          <a:effectLst/>
                          <a:latin typeface="+mn-lt"/>
                          <a:ea typeface="+mn-ea"/>
                          <a:cs typeface="+mn-cs"/>
                        </a:rPr>
                        <a:t>(</a:t>
                      </a:r>
                      <a:r>
                        <a:rPr lang="es-ES" sz="1800" b="0" i="0" kern="1200" dirty="0" err="1" smtClean="0">
                          <a:solidFill>
                            <a:schemeClr val="dk1"/>
                          </a:solidFill>
                          <a:effectLst/>
                          <a:latin typeface="+mn-lt"/>
                          <a:ea typeface="+mn-ea"/>
                          <a:cs typeface="+mn-cs"/>
                        </a:rPr>
                        <a:t>char</a:t>
                      </a:r>
                      <a:r>
                        <a:rPr lang="es-ES" sz="1800" b="0" i="0" kern="1200" dirty="0" smtClean="0">
                          <a:solidFill>
                            <a:schemeClr val="dk1"/>
                          </a:solidFill>
                          <a:effectLst/>
                          <a:latin typeface="+mn-lt"/>
                          <a:ea typeface="+mn-ea"/>
                          <a:cs typeface="+mn-cs"/>
                        </a:rPr>
                        <a:t> *cadena, </a:t>
                      </a:r>
                      <a:r>
                        <a:rPr lang="es-ES" sz="1800" b="0" i="0" kern="1200" dirty="0" err="1" smtClean="0">
                          <a:solidFill>
                            <a:schemeClr val="dk1"/>
                          </a:solidFill>
                          <a:effectLst/>
                          <a:latin typeface="+mn-lt"/>
                          <a:ea typeface="+mn-ea"/>
                          <a:cs typeface="+mn-cs"/>
                        </a:rPr>
                        <a:t>int</a:t>
                      </a:r>
                      <a:r>
                        <a:rPr lang="es-ES" sz="1800" b="0" i="0" kern="1200" dirty="0" smtClean="0">
                          <a:solidFill>
                            <a:schemeClr val="dk1"/>
                          </a:solidFill>
                          <a:effectLst/>
                          <a:latin typeface="+mn-lt"/>
                          <a:ea typeface="+mn-ea"/>
                          <a:cs typeface="+mn-cs"/>
                        </a:rPr>
                        <a:t> n, FILE *</a:t>
                      </a:r>
                      <a:r>
                        <a:rPr lang="es-ES" sz="1800" b="0" i="0" kern="1200" dirty="0" err="1" smtClean="0">
                          <a:solidFill>
                            <a:schemeClr val="dk1"/>
                          </a:solidFill>
                          <a:effectLst/>
                          <a:latin typeface="+mn-lt"/>
                          <a:ea typeface="+mn-ea"/>
                          <a:cs typeface="+mn-cs"/>
                        </a:rPr>
                        <a:t>stream</a:t>
                      </a:r>
                      <a:r>
                        <a:rPr lang="es-ES" sz="1800" b="0" i="0" kern="1200" dirty="0" smtClean="0">
                          <a:solidFill>
                            <a:schemeClr val="dk1"/>
                          </a:solidFill>
                          <a:effectLst/>
                          <a:latin typeface="+mn-lt"/>
                          <a:ea typeface="+mn-ea"/>
                          <a:cs typeface="+mn-cs"/>
                        </a:rPr>
                        <a:t>);</a:t>
                      </a:r>
                      <a:endParaRPr lang="es-ES" dirty="0"/>
                    </a:p>
                  </a:txBody>
                  <a:tcPr/>
                </a:tc>
                <a:extLst>
                  <a:ext uri="{0D108BD9-81ED-4DB2-BD59-A6C34878D82A}">
                    <a16:rowId xmlns:a16="http://schemas.microsoft.com/office/drawing/2014/main" val="3748441389"/>
                  </a:ext>
                </a:extLst>
              </a:tr>
              <a:tr h="370840">
                <a:tc>
                  <a:txBody>
                    <a:bodyPr/>
                    <a:lstStyle/>
                    <a:p>
                      <a:pPr algn="ctr"/>
                      <a:r>
                        <a:rPr lang="es-ES" b="1" dirty="0" err="1" smtClean="0"/>
                        <a:t>puts</a:t>
                      </a:r>
                      <a:r>
                        <a:rPr lang="es-ES" b="1" dirty="0" smtClean="0"/>
                        <a:t>()</a:t>
                      </a:r>
                      <a:endParaRPr lang="es-ES" b="1" dirty="0"/>
                    </a:p>
                  </a:txBody>
                  <a:tcPr anchor="ctr">
                    <a:solidFill>
                      <a:srgbClr val="FF2D2D"/>
                    </a:solidFill>
                  </a:tcPr>
                </a:tc>
                <a:tc>
                  <a:txBody>
                    <a:bodyPr/>
                    <a:lstStyle/>
                    <a:p>
                      <a:pPr algn="ctr"/>
                      <a:r>
                        <a:rPr lang="es-ES" b="1" dirty="0" err="1" smtClean="0"/>
                        <a:t>fputs</a:t>
                      </a:r>
                      <a:r>
                        <a:rPr lang="es-ES" b="1" dirty="0" smtClean="0"/>
                        <a:t>()</a:t>
                      </a:r>
                      <a:endParaRPr lang="es-ES" b="1" dirty="0"/>
                    </a:p>
                  </a:txBody>
                  <a:tcPr anchor="ctr">
                    <a:solidFill>
                      <a:schemeClr val="accent2">
                        <a:lumMod val="60000"/>
                        <a:lumOff val="40000"/>
                      </a:schemeClr>
                    </a:solidFill>
                  </a:tcPr>
                </a:tc>
                <a:tc>
                  <a:txBody>
                    <a:bodyPr/>
                    <a:lstStyle/>
                    <a:p>
                      <a:r>
                        <a:rPr lang="es-ES" sz="1800" b="0" i="0" kern="1200" dirty="0" err="1" smtClean="0">
                          <a:solidFill>
                            <a:schemeClr val="dk1"/>
                          </a:solidFill>
                          <a:effectLst/>
                          <a:latin typeface="+mn-lt"/>
                          <a:ea typeface="+mn-ea"/>
                          <a:cs typeface="+mn-cs"/>
                        </a:rPr>
                        <a:t>int</a:t>
                      </a:r>
                      <a:r>
                        <a:rPr lang="es-ES" sz="1800" b="0" i="0" kern="1200" dirty="0" smtClean="0">
                          <a:solidFill>
                            <a:schemeClr val="dk1"/>
                          </a:solidFill>
                          <a:effectLst/>
                          <a:latin typeface="+mn-lt"/>
                          <a:ea typeface="+mn-ea"/>
                          <a:cs typeface="+mn-cs"/>
                        </a:rPr>
                        <a:t> </a:t>
                      </a:r>
                      <a:r>
                        <a:rPr lang="es-ES" sz="1800" b="0" i="0" kern="1200" dirty="0" err="1" smtClean="0">
                          <a:solidFill>
                            <a:schemeClr val="dk1"/>
                          </a:solidFill>
                          <a:effectLst/>
                          <a:latin typeface="+mn-lt"/>
                          <a:ea typeface="+mn-ea"/>
                          <a:cs typeface="+mn-cs"/>
                        </a:rPr>
                        <a:t>fputs</a:t>
                      </a:r>
                      <a:r>
                        <a:rPr lang="es-ES" sz="1800" b="0" i="0" kern="1200" dirty="0" smtClean="0">
                          <a:solidFill>
                            <a:schemeClr val="dk1"/>
                          </a:solidFill>
                          <a:effectLst/>
                          <a:latin typeface="+mn-lt"/>
                          <a:ea typeface="+mn-ea"/>
                          <a:cs typeface="+mn-cs"/>
                        </a:rPr>
                        <a:t>(</a:t>
                      </a:r>
                      <a:r>
                        <a:rPr lang="es-ES" sz="1800" b="0" i="0" kern="1200" dirty="0" err="1" smtClean="0">
                          <a:solidFill>
                            <a:schemeClr val="dk1"/>
                          </a:solidFill>
                          <a:effectLst/>
                          <a:latin typeface="+mn-lt"/>
                          <a:ea typeface="+mn-ea"/>
                          <a:cs typeface="+mn-cs"/>
                        </a:rPr>
                        <a:t>const</a:t>
                      </a:r>
                      <a:r>
                        <a:rPr lang="es-ES" sz="1800" b="0" i="0" kern="1200" dirty="0" smtClean="0">
                          <a:solidFill>
                            <a:schemeClr val="dk1"/>
                          </a:solidFill>
                          <a:effectLst/>
                          <a:latin typeface="+mn-lt"/>
                          <a:ea typeface="+mn-ea"/>
                          <a:cs typeface="+mn-cs"/>
                        </a:rPr>
                        <a:t> </a:t>
                      </a:r>
                      <a:r>
                        <a:rPr lang="es-ES" sz="1800" b="0" i="0" kern="1200" dirty="0" err="1" smtClean="0">
                          <a:solidFill>
                            <a:schemeClr val="dk1"/>
                          </a:solidFill>
                          <a:effectLst/>
                          <a:latin typeface="+mn-lt"/>
                          <a:ea typeface="+mn-ea"/>
                          <a:cs typeface="+mn-cs"/>
                        </a:rPr>
                        <a:t>char</a:t>
                      </a:r>
                      <a:r>
                        <a:rPr lang="es-ES" sz="1800" b="0" i="0" kern="1200" dirty="0" smtClean="0">
                          <a:solidFill>
                            <a:schemeClr val="dk1"/>
                          </a:solidFill>
                          <a:effectLst/>
                          <a:latin typeface="+mn-lt"/>
                          <a:ea typeface="+mn-ea"/>
                          <a:cs typeface="+mn-cs"/>
                        </a:rPr>
                        <a:t> *cadena, FILE *</a:t>
                      </a:r>
                      <a:r>
                        <a:rPr lang="es-ES" sz="1800" b="0" i="0" kern="1200" dirty="0" err="1" smtClean="0">
                          <a:solidFill>
                            <a:schemeClr val="dk1"/>
                          </a:solidFill>
                          <a:effectLst/>
                          <a:latin typeface="+mn-lt"/>
                          <a:ea typeface="+mn-ea"/>
                          <a:cs typeface="+mn-cs"/>
                        </a:rPr>
                        <a:t>stream</a:t>
                      </a:r>
                      <a:r>
                        <a:rPr lang="es-ES" sz="1800" b="0" i="0" kern="1200" dirty="0" smtClean="0">
                          <a:solidFill>
                            <a:schemeClr val="dk1"/>
                          </a:solidFill>
                          <a:effectLst/>
                          <a:latin typeface="+mn-lt"/>
                          <a:ea typeface="+mn-ea"/>
                          <a:cs typeface="+mn-cs"/>
                        </a:rPr>
                        <a:t>);</a:t>
                      </a:r>
                      <a:endParaRPr lang="es-ES" dirty="0"/>
                    </a:p>
                  </a:txBody>
                  <a:tcPr/>
                </a:tc>
                <a:extLst>
                  <a:ext uri="{0D108BD9-81ED-4DB2-BD59-A6C34878D82A}">
                    <a16:rowId xmlns:a16="http://schemas.microsoft.com/office/drawing/2014/main" val="1900507303"/>
                  </a:ext>
                </a:extLst>
              </a:tr>
              <a:tr h="370840">
                <a:tc>
                  <a:txBody>
                    <a:bodyPr/>
                    <a:lstStyle/>
                    <a:p>
                      <a:pPr algn="ctr"/>
                      <a:r>
                        <a:rPr lang="es-ES" b="1" dirty="0" err="1" smtClean="0"/>
                        <a:t>sprintf</a:t>
                      </a:r>
                      <a:r>
                        <a:rPr lang="es-ES" b="1" dirty="0" smtClean="0"/>
                        <a:t>()</a:t>
                      </a:r>
                      <a:endParaRPr lang="es-ES" b="1" dirty="0"/>
                    </a:p>
                  </a:txBody>
                  <a:tcPr anchor="ctr">
                    <a:solidFill>
                      <a:srgbClr val="C00000"/>
                    </a:solidFill>
                  </a:tcPr>
                </a:tc>
                <a:tc>
                  <a:txBody>
                    <a:bodyPr/>
                    <a:lstStyle/>
                    <a:p>
                      <a:pPr algn="ctr"/>
                      <a:r>
                        <a:rPr lang="es-ES" b="1" dirty="0" err="1" smtClean="0"/>
                        <a:t>snprintf</a:t>
                      </a:r>
                      <a:r>
                        <a:rPr lang="es-ES" b="1" dirty="0" smtClean="0"/>
                        <a:t>() o </a:t>
                      </a:r>
                      <a:r>
                        <a:rPr lang="es-ES" b="1" dirty="0" err="1" smtClean="0"/>
                        <a:t>asprintf</a:t>
                      </a:r>
                      <a:r>
                        <a:rPr lang="es-ES" b="1" dirty="0" smtClean="0"/>
                        <a:t>()</a:t>
                      </a:r>
                      <a:endParaRPr lang="es-ES" b="1" dirty="0"/>
                    </a:p>
                  </a:txBody>
                  <a:tcPr anchor="ctr">
                    <a:solidFill>
                      <a:schemeClr val="accent1">
                        <a:lumMod val="75000"/>
                        <a:lumOff val="25000"/>
                      </a:schemeClr>
                    </a:solidFill>
                  </a:tcPr>
                </a:tc>
                <a:tc>
                  <a:txBody>
                    <a:bodyPr/>
                    <a:lstStyle/>
                    <a:p>
                      <a:r>
                        <a:rPr lang="es-ES" sz="1800" b="0" i="0" kern="1200" dirty="0" err="1" smtClean="0">
                          <a:solidFill>
                            <a:schemeClr val="dk1"/>
                          </a:solidFill>
                          <a:effectLst/>
                          <a:latin typeface="+mn-lt"/>
                          <a:ea typeface="+mn-ea"/>
                          <a:cs typeface="+mn-cs"/>
                        </a:rPr>
                        <a:t>snprintf</a:t>
                      </a:r>
                      <a:r>
                        <a:rPr lang="es-ES" sz="1800" b="0" i="0" kern="1200" dirty="0" smtClean="0">
                          <a:solidFill>
                            <a:schemeClr val="dk1"/>
                          </a:solidFill>
                          <a:effectLst/>
                          <a:latin typeface="+mn-lt"/>
                          <a:ea typeface="+mn-ea"/>
                          <a:cs typeface="+mn-cs"/>
                        </a:rPr>
                        <a:t>(</a:t>
                      </a:r>
                      <a:r>
                        <a:rPr lang="es-ES" sz="1800" b="0" i="0" kern="1200" dirty="0" err="1" smtClean="0">
                          <a:solidFill>
                            <a:schemeClr val="dk1"/>
                          </a:solidFill>
                          <a:effectLst/>
                          <a:latin typeface="+mn-lt"/>
                          <a:ea typeface="+mn-ea"/>
                          <a:cs typeface="+mn-cs"/>
                        </a:rPr>
                        <a:t>char</a:t>
                      </a:r>
                      <a:r>
                        <a:rPr lang="es-ES" sz="1800" b="0" i="0" kern="1200" dirty="0" smtClean="0">
                          <a:solidFill>
                            <a:schemeClr val="dk1"/>
                          </a:solidFill>
                          <a:effectLst/>
                          <a:latin typeface="+mn-lt"/>
                          <a:ea typeface="+mn-ea"/>
                          <a:cs typeface="+mn-cs"/>
                        </a:rPr>
                        <a:t> *</a:t>
                      </a:r>
                      <a:r>
                        <a:rPr lang="es-ES" sz="1800" b="0" i="0" kern="1200" dirty="0" err="1" smtClean="0">
                          <a:solidFill>
                            <a:schemeClr val="dk1"/>
                          </a:solidFill>
                          <a:effectLst/>
                          <a:latin typeface="+mn-lt"/>
                          <a:ea typeface="+mn-ea"/>
                          <a:cs typeface="+mn-cs"/>
                        </a:rPr>
                        <a:t>str</a:t>
                      </a:r>
                      <a:r>
                        <a:rPr lang="es-ES" sz="1800" b="0" i="0" kern="1200" dirty="0" smtClean="0">
                          <a:solidFill>
                            <a:schemeClr val="dk1"/>
                          </a:solidFill>
                          <a:effectLst/>
                          <a:latin typeface="+mn-lt"/>
                          <a:ea typeface="+mn-ea"/>
                          <a:cs typeface="+mn-cs"/>
                        </a:rPr>
                        <a:t>, </a:t>
                      </a:r>
                      <a:r>
                        <a:rPr lang="es-ES" sz="1800" b="0" i="0" kern="1200" dirty="0" err="1" smtClean="0">
                          <a:solidFill>
                            <a:schemeClr val="dk1"/>
                          </a:solidFill>
                          <a:effectLst/>
                          <a:latin typeface="+mn-lt"/>
                          <a:ea typeface="+mn-ea"/>
                          <a:cs typeface="+mn-cs"/>
                        </a:rPr>
                        <a:t>size_t</a:t>
                      </a:r>
                      <a:r>
                        <a:rPr lang="es-ES" sz="1800" b="0" i="0" kern="1200" dirty="0" smtClean="0">
                          <a:solidFill>
                            <a:schemeClr val="dk1"/>
                          </a:solidFill>
                          <a:effectLst/>
                          <a:latin typeface="+mn-lt"/>
                          <a:ea typeface="+mn-ea"/>
                          <a:cs typeface="+mn-cs"/>
                        </a:rPr>
                        <a:t> tamaño, </a:t>
                      </a:r>
                      <a:r>
                        <a:rPr lang="es-ES" sz="1800" b="0" i="0" kern="1200" dirty="0" err="1" smtClean="0">
                          <a:solidFill>
                            <a:schemeClr val="dk1"/>
                          </a:solidFill>
                          <a:effectLst/>
                          <a:latin typeface="+mn-lt"/>
                          <a:ea typeface="+mn-ea"/>
                          <a:cs typeface="+mn-cs"/>
                        </a:rPr>
                        <a:t>const</a:t>
                      </a:r>
                      <a:r>
                        <a:rPr lang="es-ES" sz="1800" b="0" i="0" kern="1200" dirty="0" smtClean="0">
                          <a:solidFill>
                            <a:schemeClr val="dk1"/>
                          </a:solidFill>
                          <a:effectLst/>
                          <a:latin typeface="+mn-lt"/>
                          <a:ea typeface="+mn-ea"/>
                          <a:cs typeface="+mn-cs"/>
                        </a:rPr>
                        <a:t> </a:t>
                      </a:r>
                      <a:r>
                        <a:rPr lang="es-ES" sz="1800" b="0" i="0" kern="1200" dirty="0" err="1" smtClean="0">
                          <a:solidFill>
                            <a:schemeClr val="dk1"/>
                          </a:solidFill>
                          <a:effectLst/>
                          <a:latin typeface="+mn-lt"/>
                          <a:ea typeface="+mn-ea"/>
                          <a:cs typeface="+mn-cs"/>
                        </a:rPr>
                        <a:t>char</a:t>
                      </a:r>
                      <a:r>
                        <a:rPr lang="es-ES" sz="1800" b="0" i="0" kern="1200" dirty="0" smtClean="0">
                          <a:solidFill>
                            <a:schemeClr val="dk1"/>
                          </a:solidFill>
                          <a:effectLst/>
                          <a:latin typeface="+mn-lt"/>
                          <a:ea typeface="+mn-ea"/>
                          <a:cs typeface="+mn-cs"/>
                        </a:rPr>
                        <a:t> *formato, ...),</a:t>
                      </a:r>
                      <a:endParaRPr lang="es-ES" dirty="0"/>
                    </a:p>
                  </a:txBody>
                  <a:tcPr/>
                </a:tc>
                <a:extLst>
                  <a:ext uri="{0D108BD9-81ED-4DB2-BD59-A6C34878D82A}">
                    <a16:rowId xmlns:a16="http://schemas.microsoft.com/office/drawing/2014/main" val="1240687464"/>
                  </a:ext>
                </a:extLst>
              </a:tr>
              <a:tr h="370840">
                <a:tc>
                  <a:txBody>
                    <a:bodyPr/>
                    <a:lstStyle/>
                    <a:p>
                      <a:pPr algn="ctr"/>
                      <a:r>
                        <a:rPr lang="es-ES" b="1" dirty="0" err="1" smtClean="0"/>
                        <a:t>vsprintf</a:t>
                      </a:r>
                      <a:r>
                        <a:rPr lang="es-ES" b="1" dirty="0" smtClean="0"/>
                        <a:t>()</a:t>
                      </a:r>
                      <a:endParaRPr lang="es-ES" b="1" dirty="0"/>
                    </a:p>
                  </a:txBody>
                  <a:tcPr anchor="ctr">
                    <a:solidFill>
                      <a:srgbClr val="FF2D2D"/>
                    </a:solidFill>
                  </a:tcPr>
                </a:tc>
                <a:tc>
                  <a:txBody>
                    <a:bodyPr/>
                    <a:lstStyle/>
                    <a:p>
                      <a:pPr algn="ctr"/>
                      <a:r>
                        <a:rPr lang="es-ES" b="1" dirty="0" err="1" smtClean="0"/>
                        <a:t>vsnprintf</a:t>
                      </a:r>
                      <a:r>
                        <a:rPr lang="es-ES" b="1" dirty="0" smtClean="0"/>
                        <a:t>() o </a:t>
                      </a:r>
                      <a:r>
                        <a:rPr lang="es-ES" b="1" dirty="0" err="1" smtClean="0"/>
                        <a:t>vasprintf</a:t>
                      </a:r>
                      <a:r>
                        <a:rPr lang="es-ES" b="1" dirty="0" smtClean="0"/>
                        <a:t>()</a:t>
                      </a:r>
                      <a:endParaRPr lang="es-ES" b="1" dirty="0"/>
                    </a:p>
                  </a:txBody>
                  <a:tcPr anchor="ctr">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i="0" kern="1200" dirty="0" err="1" smtClean="0">
                          <a:solidFill>
                            <a:schemeClr val="dk1"/>
                          </a:solidFill>
                          <a:effectLst/>
                          <a:latin typeface="+mn-lt"/>
                          <a:ea typeface="+mn-ea"/>
                          <a:cs typeface="+mn-cs"/>
                        </a:rPr>
                        <a:t>vsnprintf</a:t>
                      </a:r>
                      <a:r>
                        <a:rPr lang="es-ES" sz="1800" b="0" i="0" kern="1200" dirty="0" smtClean="0">
                          <a:solidFill>
                            <a:schemeClr val="dk1"/>
                          </a:solidFill>
                          <a:effectLst/>
                          <a:latin typeface="+mn-lt"/>
                          <a:ea typeface="+mn-ea"/>
                          <a:cs typeface="+mn-cs"/>
                        </a:rPr>
                        <a:t>(</a:t>
                      </a:r>
                      <a:r>
                        <a:rPr lang="es-ES" sz="1800" b="0" i="0" kern="1200" dirty="0" err="1" smtClean="0">
                          <a:solidFill>
                            <a:schemeClr val="dk1"/>
                          </a:solidFill>
                          <a:effectLst/>
                          <a:latin typeface="+mn-lt"/>
                          <a:ea typeface="+mn-ea"/>
                          <a:cs typeface="+mn-cs"/>
                        </a:rPr>
                        <a:t>char</a:t>
                      </a:r>
                      <a:r>
                        <a:rPr lang="es-ES" sz="1800" b="0" i="0" kern="1200" dirty="0" smtClean="0">
                          <a:solidFill>
                            <a:schemeClr val="dk1"/>
                          </a:solidFill>
                          <a:effectLst/>
                          <a:latin typeface="+mn-lt"/>
                          <a:ea typeface="+mn-ea"/>
                          <a:cs typeface="+mn-cs"/>
                        </a:rPr>
                        <a:t> *</a:t>
                      </a:r>
                      <a:r>
                        <a:rPr lang="es-ES" sz="1800" b="0" i="0" kern="1200" dirty="0" err="1" smtClean="0">
                          <a:solidFill>
                            <a:schemeClr val="dk1"/>
                          </a:solidFill>
                          <a:effectLst/>
                          <a:latin typeface="+mn-lt"/>
                          <a:ea typeface="+mn-ea"/>
                          <a:cs typeface="+mn-cs"/>
                        </a:rPr>
                        <a:t>str</a:t>
                      </a:r>
                      <a:r>
                        <a:rPr lang="es-ES" sz="1800" b="0" i="0" kern="1200" dirty="0" smtClean="0">
                          <a:solidFill>
                            <a:schemeClr val="dk1"/>
                          </a:solidFill>
                          <a:effectLst/>
                          <a:latin typeface="+mn-lt"/>
                          <a:ea typeface="+mn-ea"/>
                          <a:cs typeface="+mn-cs"/>
                        </a:rPr>
                        <a:t>, </a:t>
                      </a:r>
                      <a:r>
                        <a:rPr lang="es-ES" sz="1800" b="0" i="0" kern="1200" dirty="0" err="1" smtClean="0">
                          <a:solidFill>
                            <a:schemeClr val="dk1"/>
                          </a:solidFill>
                          <a:effectLst/>
                          <a:latin typeface="+mn-lt"/>
                          <a:ea typeface="+mn-ea"/>
                          <a:cs typeface="+mn-cs"/>
                        </a:rPr>
                        <a:t>size_t</a:t>
                      </a:r>
                      <a:r>
                        <a:rPr lang="es-ES" sz="1800" b="0" i="0" kern="1200" dirty="0" smtClean="0">
                          <a:solidFill>
                            <a:schemeClr val="dk1"/>
                          </a:solidFill>
                          <a:effectLst/>
                          <a:latin typeface="+mn-lt"/>
                          <a:ea typeface="+mn-ea"/>
                          <a:cs typeface="+mn-cs"/>
                        </a:rPr>
                        <a:t> tamaño, </a:t>
                      </a:r>
                      <a:r>
                        <a:rPr lang="es-ES" sz="1800" b="0" i="0" kern="1200" dirty="0" err="1" smtClean="0">
                          <a:solidFill>
                            <a:schemeClr val="dk1"/>
                          </a:solidFill>
                          <a:effectLst/>
                          <a:latin typeface="+mn-lt"/>
                          <a:ea typeface="+mn-ea"/>
                          <a:cs typeface="+mn-cs"/>
                        </a:rPr>
                        <a:t>const</a:t>
                      </a:r>
                      <a:r>
                        <a:rPr lang="es-ES" sz="1800" b="0" i="0" kern="1200" dirty="0" smtClean="0">
                          <a:solidFill>
                            <a:schemeClr val="dk1"/>
                          </a:solidFill>
                          <a:effectLst/>
                          <a:latin typeface="+mn-lt"/>
                          <a:ea typeface="+mn-ea"/>
                          <a:cs typeface="+mn-cs"/>
                        </a:rPr>
                        <a:t> </a:t>
                      </a:r>
                      <a:r>
                        <a:rPr lang="es-ES" sz="1800" b="0" i="0" kern="1200" dirty="0" err="1" smtClean="0">
                          <a:solidFill>
                            <a:schemeClr val="dk1"/>
                          </a:solidFill>
                          <a:effectLst/>
                          <a:latin typeface="+mn-lt"/>
                          <a:ea typeface="+mn-ea"/>
                          <a:cs typeface="+mn-cs"/>
                        </a:rPr>
                        <a:t>char</a:t>
                      </a:r>
                      <a:r>
                        <a:rPr lang="es-ES" sz="1800" b="0" i="0" kern="1200" dirty="0" smtClean="0">
                          <a:solidFill>
                            <a:schemeClr val="dk1"/>
                          </a:solidFill>
                          <a:effectLst/>
                          <a:latin typeface="+mn-lt"/>
                          <a:ea typeface="+mn-ea"/>
                          <a:cs typeface="+mn-cs"/>
                        </a:rPr>
                        <a:t> *formato, ...),</a:t>
                      </a:r>
                      <a:endParaRPr lang="es-ES" dirty="0" smtClean="0"/>
                    </a:p>
                  </a:txBody>
                  <a:tcPr/>
                </a:tc>
                <a:extLst>
                  <a:ext uri="{0D108BD9-81ED-4DB2-BD59-A6C34878D82A}">
                    <a16:rowId xmlns:a16="http://schemas.microsoft.com/office/drawing/2014/main" val="275631518"/>
                  </a:ext>
                </a:extLst>
              </a:tr>
              <a:tr h="370840">
                <a:tc>
                  <a:txBody>
                    <a:bodyPr/>
                    <a:lstStyle/>
                    <a:p>
                      <a:pPr algn="ctr"/>
                      <a:r>
                        <a:rPr lang="es-ES" b="1" dirty="0" err="1" smtClean="0"/>
                        <a:t>scanf</a:t>
                      </a:r>
                      <a:r>
                        <a:rPr lang="es-ES" b="1" dirty="0" smtClean="0"/>
                        <a:t>()</a:t>
                      </a:r>
                      <a:endParaRPr lang="es-ES" b="1" dirty="0"/>
                    </a:p>
                  </a:txBody>
                  <a:tcPr anchor="ctr">
                    <a:solidFill>
                      <a:srgbClr val="C00000"/>
                    </a:solidFill>
                  </a:tcPr>
                </a:tc>
                <a:tc>
                  <a:txBody>
                    <a:bodyPr/>
                    <a:lstStyle/>
                    <a:p>
                      <a:pPr algn="ctr"/>
                      <a:r>
                        <a:rPr lang="es-ES" b="1" dirty="0" err="1" smtClean="0"/>
                        <a:t>fscanf</a:t>
                      </a:r>
                      <a:r>
                        <a:rPr lang="es-ES" b="1" dirty="0" smtClean="0"/>
                        <a:t>()</a:t>
                      </a:r>
                      <a:endParaRPr lang="es-ES" b="1" dirty="0"/>
                    </a:p>
                  </a:txBody>
                  <a:tcPr anchor="ctr">
                    <a:solidFill>
                      <a:schemeClr val="accent1">
                        <a:lumMod val="75000"/>
                        <a:lumOff val="25000"/>
                      </a:schemeClr>
                    </a:solidFill>
                  </a:tcPr>
                </a:tc>
                <a:tc>
                  <a:txBody>
                    <a:bodyPr/>
                    <a:lstStyle/>
                    <a:p>
                      <a:r>
                        <a:rPr lang="en-US" sz="1800" b="0" i="0" kern="1200" dirty="0" err="1" smtClean="0">
                          <a:solidFill>
                            <a:schemeClr val="dk1"/>
                          </a:solidFill>
                          <a:effectLst/>
                          <a:latin typeface="+mn-lt"/>
                          <a:ea typeface="+mn-ea"/>
                          <a:cs typeface="+mn-cs"/>
                        </a:rPr>
                        <a:t>int</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fscanf</a:t>
                      </a:r>
                      <a:r>
                        <a:rPr lang="en-US" sz="1800" b="0" i="0" kern="1200" dirty="0" smtClean="0">
                          <a:solidFill>
                            <a:schemeClr val="dk1"/>
                          </a:solidFill>
                          <a:effectLst/>
                          <a:latin typeface="+mn-lt"/>
                          <a:ea typeface="+mn-ea"/>
                          <a:cs typeface="+mn-cs"/>
                        </a:rPr>
                        <a:t>(FILE *stream, </a:t>
                      </a:r>
                      <a:r>
                        <a:rPr lang="en-US" sz="1800" b="0" i="0" kern="1200" dirty="0" err="1" smtClean="0">
                          <a:solidFill>
                            <a:schemeClr val="dk1"/>
                          </a:solidFill>
                          <a:effectLst/>
                          <a:latin typeface="+mn-lt"/>
                          <a:ea typeface="+mn-ea"/>
                          <a:cs typeface="+mn-cs"/>
                        </a:rPr>
                        <a:t>const</a:t>
                      </a:r>
                      <a:r>
                        <a:rPr lang="en-US" sz="1800" b="0" i="0" kern="1200" dirty="0" smtClean="0">
                          <a:solidFill>
                            <a:schemeClr val="dk1"/>
                          </a:solidFill>
                          <a:effectLst/>
                          <a:latin typeface="+mn-lt"/>
                          <a:ea typeface="+mn-ea"/>
                          <a:cs typeface="+mn-cs"/>
                        </a:rPr>
                        <a:t> char *</a:t>
                      </a:r>
                      <a:r>
                        <a:rPr lang="en-US" sz="1800" b="0" i="0" kern="1200" dirty="0" err="1" smtClean="0">
                          <a:solidFill>
                            <a:schemeClr val="dk1"/>
                          </a:solidFill>
                          <a:effectLst/>
                          <a:latin typeface="+mn-lt"/>
                          <a:ea typeface="+mn-ea"/>
                          <a:cs typeface="+mn-cs"/>
                        </a:rPr>
                        <a:t>formato</a:t>
                      </a:r>
                      <a:r>
                        <a:rPr lang="en-US" sz="1800" b="0" i="0" kern="1200" dirty="0" smtClean="0">
                          <a:solidFill>
                            <a:schemeClr val="dk1"/>
                          </a:solidFill>
                          <a:effectLst/>
                          <a:latin typeface="+mn-lt"/>
                          <a:ea typeface="+mn-ea"/>
                          <a:cs typeface="+mn-cs"/>
                        </a:rPr>
                        <a:t>, ...);</a:t>
                      </a:r>
                      <a:endParaRPr lang="es-ES" dirty="0"/>
                    </a:p>
                  </a:txBody>
                  <a:tcPr/>
                </a:tc>
                <a:extLst>
                  <a:ext uri="{0D108BD9-81ED-4DB2-BD59-A6C34878D82A}">
                    <a16:rowId xmlns:a16="http://schemas.microsoft.com/office/drawing/2014/main" val="2371644464"/>
                  </a:ext>
                </a:extLst>
              </a:tr>
            </a:tbl>
          </a:graphicData>
        </a:graphic>
      </p:graphicFrame>
      <p:sp>
        <p:nvSpPr>
          <p:cNvPr id="6" name="Content Placeholder 4"/>
          <p:cNvSpPr>
            <a:spLocks noGrp="1"/>
          </p:cNvSpPr>
          <p:nvPr>
            <p:ph sz="half" idx="1"/>
          </p:nvPr>
        </p:nvSpPr>
        <p:spPr>
          <a:xfrm>
            <a:off x="2351584" y="1412776"/>
            <a:ext cx="7704856" cy="3712464"/>
          </a:xfrm>
        </p:spPr>
        <p:txBody>
          <a:bodyPr>
            <a:normAutofit/>
          </a:bodyPr>
          <a:lstStyle/>
          <a:p>
            <a:pPr marL="0" indent="0">
              <a:buNone/>
            </a:pPr>
            <a:r>
              <a:rPr lang="es-ES" sz="2200" b="1" dirty="0" smtClean="0">
                <a:solidFill>
                  <a:schemeClr val="bg1"/>
                </a:solidFill>
                <a:latin typeface="Calibri Light" panose="020F0302020204030204" pitchFamily="34" charset="0"/>
                <a:cs typeface="Calibri Light" panose="020F0302020204030204" pitchFamily="34" charset="0"/>
              </a:rPr>
              <a:t>Evitar “funciones de cadena” inseguras.</a:t>
            </a:r>
            <a:endParaRPr lang="es-ES" sz="2200" b="1"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0825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200" b="1" dirty="0" err="1" smtClean="0">
                <a:solidFill>
                  <a:schemeClr val="bg1"/>
                </a:solidFill>
                <a:latin typeface="Calibri Light" panose="020F0302020204030204" pitchFamily="34" charset="0"/>
                <a:cs typeface="Calibri Light" panose="020F0302020204030204" pitchFamily="34" charset="0"/>
                <a:hlinkClick r:id="rId2"/>
              </a:rPr>
              <a:t>strcpy</a:t>
            </a:r>
            <a:endParaRPr lang="es-ES" sz="22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200" dirty="0" smtClean="0">
                <a:solidFill>
                  <a:schemeClr val="bg1"/>
                </a:solidFill>
                <a:latin typeface="Calibri Light" panose="020F0302020204030204" pitchFamily="34" charset="0"/>
                <a:cs typeface="Calibri Light" panose="020F0302020204030204" pitchFamily="34" charset="0"/>
              </a:rPr>
              <a:t>Copia al menos X caracteres del s2 al s1 (incluyendo el carácter de terminación \0). Si s2 es menor que X caracteres de largo, el resto de s1 se llena con caracteres \0</a:t>
            </a:r>
          </a:p>
          <a:p>
            <a:pPr marL="0" indent="0">
              <a:buNone/>
            </a:pPr>
            <a:endParaRPr lang="es-ES" sz="2200" dirty="0">
              <a:solidFill>
                <a:schemeClr val="bg1"/>
              </a:solidFill>
              <a:latin typeface="Calibri Light" panose="020F0302020204030204" pitchFamily="34" charset="0"/>
              <a:cs typeface="Calibri Light" panose="020F0302020204030204" pitchFamily="34" charset="0"/>
            </a:endParaRPr>
          </a:p>
          <a:p>
            <a:pPr marL="0" indent="0">
              <a:buNone/>
            </a:pPr>
            <a:r>
              <a:rPr lang="es-ES" sz="2200" b="1" dirty="0" err="1" smtClean="0">
                <a:solidFill>
                  <a:schemeClr val="bg1"/>
                </a:solidFill>
                <a:latin typeface="Calibri Light" panose="020F0302020204030204" pitchFamily="34" charset="0"/>
                <a:cs typeface="Calibri Light" panose="020F0302020204030204" pitchFamily="34" charset="0"/>
                <a:hlinkClick r:id="rId3"/>
              </a:rPr>
              <a:t>strcat</a:t>
            </a:r>
            <a:endParaRPr lang="es-ES" sz="22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200" dirty="0" smtClean="0">
                <a:solidFill>
                  <a:schemeClr val="bg1"/>
                </a:solidFill>
                <a:latin typeface="Calibri Light" panose="020F0302020204030204" pitchFamily="34" charset="0"/>
                <a:cs typeface="Calibri Light" panose="020F0302020204030204" pitchFamily="34" charset="0"/>
              </a:rPr>
              <a:t>Anexa una copia de las cadenas con la cadena de terminación, entonces añade una terminación (\0). La cadena debe de tener suficiente espacio para mantener el resultado.</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Teoría adicional de Buffer </a:t>
            </a:r>
            <a:r>
              <a:rPr lang="es-ES" dirty="0" err="1" smtClean="0">
                <a:ln w="12700">
                  <a:solidFill>
                    <a:schemeClr val="bg1"/>
                  </a:solidFill>
                </a:ln>
                <a:solidFill>
                  <a:schemeClr val="bg1"/>
                </a:solidFill>
              </a:rPr>
              <a:t>Overflow</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1428121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200" b="1" dirty="0" err="1" smtClean="0">
                <a:solidFill>
                  <a:schemeClr val="bg1"/>
                </a:solidFill>
                <a:latin typeface="Calibri Light" panose="020F0302020204030204" pitchFamily="34" charset="0"/>
                <a:cs typeface="Calibri Light" panose="020F0302020204030204" pitchFamily="34" charset="0"/>
                <a:hlinkClick r:id="rId2"/>
              </a:rPr>
              <a:t>gets</a:t>
            </a:r>
            <a:endParaRPr lang="es-ES" sz="22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200" dirty="0" smtClean="0">
                <a:solidFill>
                  <a:schemeClr val="bg1"/>
                </a:solidFill>
                <a:latin typeface="Calibri Light" panose="020F0302020204030204" pitchFamily="34" charset="0"/>
                <a:cs typeface="Calibri Light" panose="020F0302020204030204" pitchFamily="34" charset="0"/>
              </a:rPr>
              <a:t>Lee los caracteres de un input estándar y lo almacena cómo una cadena C a </a:t>
            </a:r>
            <a:r>
              <a:rPr lang="es-ES" sz="2200" i="1" dirty="0" err="1" smtClean="0">
                <a:solidFill>
                  <a:schemeClr val="bg1"/>
                </a:solidFill>
                <a:latin typeface="Calibri Light" panose="020F0302020204030204" pitchFamily="34" charset="0"/>
                <a:cs typeface="Calibri Light" panose="020F0302020204030204" pitchFamily="34" charset="0"/>
              </a:rPr>
              <a:t>str</a:t>
            </a:r>
            <a:r>
              <a:rPr lang="es-ES" sz="2200" dirty="0" smtClean="0">
                <a:solidFill>
                  <a:schemeClr val="bg1"/>
                </a:solidFill>
                <a:latin typeface="Calibri Light" panose="020F0302020204030204" pitchFamily="34" charset="0"/>
                <a:cs typeface="Calibri Light" panose="020F0302020204030204" pitchFamily="34" charset="0"/>
              </a:rPr>
              <a:t> hasta que se alcance un carácter de nueva línea (\n).</a:t>
            </a:r>
          </a:p>
          <a:p>
            <a:pPr marL="0" indent="0">
              <a:buNone/>
            </a:pPr>
            <a:endParaRPr lang="es-ES" sz="2200" dirty="0">
              <a:solidFill>
                <a:schemeClr val="bg1"/>
              </a:solidFill>
              <a:latin typeface="Calibri Light" panose="020F0302020204030204" pitchFamily="34" charset="0"/>
              <a:cs typeface="Calibri Light" panose="020F0302020204030204" pitchFamily="34" charset="0"/>
            </a:endParaRPr>
          </a:p>
          <a:p>
            <a:pPr marL="0" indent="0">
              <a:buNone/>
            </a:pPr>
            <a:r>
              <a:rPr lang="es-ES" sz="2200" b="1" dirty="0" err="1" smtClean="0">
                <a:solidFill>
                  <a:schemeClr val="bg1"/>
                </a:solidFill>
                <a:latin typeface="Calibri Light" panose="020F0302020204030204" pitchFamily="34" charset="0"/>
                <a:cs typeface="Calibri Light" panose="020F0302020204030204" pitchFamily="34" charset="0"/>
                <a:hlinkClick r:id="rId3"/>
              </a:rPr>
              <a:t>puts</a:t>
            </a:r>
            <a:endParaRPr lang="es-ES" sz="22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200" dirty="0" smtClean="0">
                <a:solidFill>
                  <a:schemeClr val="bg1"/>
                </a:solidFill>
                <a:latin typeface="Calibri Light" panose="020F0302020204030204" pitchFamily="34" charset="0"/>
                <a:cs typeface="Calibri Light" panose="020F0302020204030204" pitchFamily="34" charset="0"/>
              </a:rPr>
              <a:t>Escribe la cadena C a la que apunta </a:t>
            </a:r>
            <a:r>
              <a:rPr lang="es-ES" sz="2200" i="1" dirty="0" err="1" smtClean="0">
                <a:solidFill>
                  <a:schemeClr val="bg1"/>
                </a:solidFill>
                <a:latin typeface="Calibri Light" panose="020F0302020204030204" pitchFamily="34" charset="0"/>
                <a:cs typeface="Calibri Light" panose="020F0302020204030204" pitchFamily="34" charset="0"/>
              </a:rPr>
              <a:t>str</a:t>
            </a:r>
            <a:r>
              <a:rPr lang="es-ES" sz="2200" dirty="0" smtClean="0">
                <a:solidFill>
                  <a:schemeClr val="bg1"/>
                </a:solidFill>
                <a:latin typeface="Calibri Light" panose="020F0302020204030204" pitchFamily="34" charset="0"/>
                <a:cs typeface="Calibri Light" panose="020F0302020204030204" pitchFamily="34" charset="0"/>
              </a:rPr>
              <a:t> a una salida estándar y lo adjunta con el carácter de nueva línea (\n)</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Teoría adicional de Buffer </a:t>
            </a:r>
            <a:r>
              <a:rPr lang="es-ES" dirty="0" err="1" smtClean="0">
                <a:ln w="12700">
                  <a:solidFill>
                    <a:schemeClr val="bg1"/>
                  </a:solidFill>
                </a:ln>
                <a:solidFill>
                  <a:schemeClr val="bg1"/>
                </a:solidFill>
              </a:rPr>
              <a:t>Overflow</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2742104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200" b="1" dirty="0" err="1" smtClean="0">
                <a:solidFill>
                  <a:schemeClr val="bg1"/>
                </a:solidFill>
                <a:latin typeface="Calibri Light" panose="020F0302020204030204" pitchFamily="34" charset="0"/>
                <a:cs typeface="Calibri Light" panose="020F0302020204030204" pitchFamily="34" charset="0"/>
                <a:hlinkClick r:id="rId2"/>
              </a:rPr>
              <a:t>sprintf</a:t>
            </a:r>
            <a:r>
              <a:rPr lang="es-ES" sz="2200" b="1" dirty="0" smtClean="0">
                <a:solidFill>
                  <a:schemeClr val="bg1"/>
                </a:solidFill>
                <a:latin typeface="Calibri Light" panose="020F0302020204030204" pitchFamily="34" charset="0"/>
                <a:cs typeface="Calibri Light" panose="020F0302020204030204" pitchFamily="34" charset="0"/>
              </a:rPr>
              <a:t> y </a:t>
            </a:r>
            <a:r>
              <a:rPr lang="es-ES" sz="2200" b="1" dirty="0" err="1" smtClean="0">
                <a:solidFill>
                  <a:schemeClr val="bg1"/>
                </a:solidFill>
                <a:latin typeface="Calibri Light" panose="020F0302020204030204" pitchFamily="34" charset="0"/>
                <a:cs typeface="Calibri Light" panose="020F0302020204030204" pitchFamily="34" charset="0"/>
                <a:hlinkClick r:id="rId3"/>
              </a:rPr>
              <a:t>vsprintf</a:t>
            </a:r>
            <a:endParaRPr lang="es-ES" sz="2200" b="1"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200" dirty="0" smtClean="0">
                <a:solidFill>
                  <a:schemeClr val="bg1"/>
                </a:solidFill>
                <a:latin typeface="Calibri Light" panose="020F0302020204030204" pitchFamily="34" charset="0"/>
                <a:cs typeface="Calibri Light" panose="020F0302020204030204" pitchFamily="34" charset="0"/>
              </a:rPr>
              <a:t>Compone la cadena con el mismo texto que debería de ser impreso si </a:t>
            </a:r>
            <a:r>
              <a:rPr lang="es-ES" sz="2200" i="1" dirty="0" err="1" smtClean="0">
                <a:solidFill>
                  <a:schemeClr val="bg1"/>
                </a:solidFill>
                <a:latin typeface="Calibri Light" panose="020F0302020204030204" pitchFamily="34" charset="0"/>
                <a:cs typeface="Calibri Light" panose="020F0302020204030204" pitchFamily="34" charset="0"/>
              </a:rPr>
              <a:t>format</a:t>
            </a:r>
            <a:r>
              <a:rPr lang="es-ES" sz="2200" dirty="0" smtClean="0">
                <a:solidFill>
                  <a:schemeClr val="bg1"/>
                </a:solidFill>
                <a:latin typeface="Calibri Light" panose="020F0302020204030204" pitchFamily="34" charset="0"/>
                <a:cs typeface="Calibri Light" panose="020F0302020204030204" pitchFamily="34" charset="0"/>
              </a:rPr>
              <a:t> ha sido usando en </a:t>
            </a:r>
            <a:r>
              <a:rPr lang="es-ES" sz="2200" dirty="0" err="1" smtClean="0">
                <a:solidFill>
                  <a:schemeClr val="bg1"/>
                </a:solidFill>
                <a:latin typeface="Calibri Light" panose="020F0302020204030204" pitchFamily="34" charset="0"/>
                <a:cs typeface="Calibri Light" panose="020F0302020204030204" pitchFamily="34" charset="0"/>
              </a:rPr>
              <a:t>printf</a:t>
            </a:r>
            <a:r>
              <a:rPr lang="es-ES" sz="2200" dirty="0" smtClean="0">
                <a:solidFill>
                  <a:schemeClr val="bg1"/>
                </a:solidFill>
                <a:latin typeface="Calibri Light" panose="020F0302020204030204" pitchFamily="34" charset="0"/>
                <a:cs typeface="Calibri Light" panose="020F0302020204030204" pitchFamily="34" charset="0"/>
              </a:rPr>
              <a:t>, pero en vez de ser imprimido, el contenido es almacenado como una cadena C en el buffer apuntado por </a:t>
            </a:r>
            <a:r>
              <a:rPr lang="es-ES" sz="2200" i="1" dirty="0" err="1" smtClean="0">
                <a:solidFill>
                  <a:schemeClr val="bg1"/>
                </a:solidFill>
                <a:latin typeface="Calibri Light" panose="020F0302020204030204" pitchFamily="34" charset="0"/>
                <a:cs typeface="Calibri Light" panose="020F0302020204030204" pitchFamily="34" charset="0"/>
              </a:rPr>
              <a:t>str</a:t>
            </a:r>
            <a:r>
              <a:rPr lang="es-ES" sz="2200" i="1" dirty="0" smtClean="0">
                <a:solidFill>
                  <a:schemeClr val="bg1"/>
                </a:solidFill>
                <a:latin typeface="Calibri Light" panose="020F0302020204030204" pitchFamily="34" charset="0"/>
                <a:cs typeface="Calibri Light" panose="020F0302020204030204" pitchFamily="34" charset="0"/>
              </a:rPr>
              <a:t> </a:t>
            </a:r>
            <a:r>
              <a:rPr lang="es-ES" sz="2200" dirty="0" smtClean="0">
                <a:solidFill>
                  <a:schemeClr val="bg1"/>
                </a:solidFill>
                <a:latin typeface="Calibri Light" panose="020F0302020204030204" pitchFamily="34" charset="0"/>
                <a:cs typeface="Calibri Light" panose="020F0302020204030204" pitchFamily="34" charset="0"/>
              </a:rPr>
              <a:t>(</a:t>
            </a:r>
            <a:r>
              <a:rPr lang="es-ES" sz="2200" dirty="0" err="1" smtClean="0">
                <a:solidFill>
                  <a:schemeClr val="bg1"/>
                </a:solidFill>
                <a:latin typeface="Calibri Light" panose="020F0302020204030204" pitchFamily="34" charset="0"/>
                <a:cs typeface="Calibri Light" panose="020F0302020204030204" pitchFamily="34" charset="0"/>
              </a:rPr>
              <a:t>sprintf</a:t>
            </a:r>
            <a:r>
              <a:rPr lang="es-ES" sz="2200" dirty="0" smtClean="0">
                <a:solidFill>
                  <a:schemeClr val="bg1"/>
                </a:solidFill>
                <a:latin typeface="Calibri Light" panose="020F0302020204030204" pitchFamily="34" charset="0"/>
                <a:cs typeface="Calibri Light" panose="020F0302020204030204" pitchFamily="34" charset="0"/>
              </a:rPr>
              <a:t>) y </a:t>
            </a:r>
            <a:r>
              <a:rPr lang="es-ES" sz="2200" i="1" dirty="0" smtClean="0">
                <a:solidFill>
                  <a:schemeClr val="bg1"/>
                </a:solidFill>
                <a:latin typeface="Calibri Light" panose="020F0302020204030204" pitchFamily="34" charset="0"/>
                <a:cs typeface="Calibri Light" panose="020F0302020204030204" pitchFamily="34" charset="0"/>
              </a:rPr>
              <a:t>s</a:t>
            </a:r>
            <a:r>
              <a:rPr lang="es-ES" sz="2200" dirty="0">
                <a:solidFill>
                  <a:schemeClr val="bg1"/>
                </a:solidFill>
                <a:latin typeface="Calibri Light" panose="020F0302020204030204" pitchFamily="34" charset="0"/>
                <a:cs typeface="Calibri Light" panose="020F0302020204030204" pitchFamily="34" charset="0"/>
              </a:rPr>
              <a:t> </a:t>
            </a:r>
            <a:r>
              <a:rPr lang="es-ES" sz="2200" dirty="0" smtClean="0">
                <a:solidFill>
                  <a:schemeClr val="bg1"/>
                </a:solidFill>
                <a:latin typeface="Calibri Light" panose="020F0302020204030204" pitchFamily="34" charset="0"/>
                <a:cs typeface="Calibri Light" panose="020F0302020204030204" pitchFamily="34" charset="0"/>
              </a:rPr>
              <a:t>(</a:t>
            </a:r>
            <a:r>
              <a:rPr lang="es-ES" sz="2200" dirty="0" err="1" smtClean="0">
                <a:solidFill>
                  <a:schemeClr val="bg1"/>
                </a:solidFill>
                <a:latin typeface="Calibri Light" panose="020F0302020204030204" pitchFamily="34" charset="0"/>
                <a:cs typeface="Calibri Light" panose="020F0302020204030204" pitchFamily="34" charset="0"/>
              </a:rPr>
              <a:t>vsprintf</a:t>
            </a:r>
            <a:r>
              <a:rPr lang="es-ES" sz="2200" dirty="0" smtClean="0">
                <a:solidFill>
                  <a:schemeClr val="bg1"/>
                </a:solidFill>
                <a:latin typeface="Calibri Light" panose="020F0302020204030204" pitchFamily="34" charset="0"/>
                <a:cs typeface="Calibri Light" panose="020F0302020204030204" pitchFamily="34" charset="0"/>
              </a:rPr>
              <a:t>).</a:t>
            </a:r>
          </a:p>
          <a:p>
            <a:pPr marL="0" indent="0">
              <a:buNone/>
            </a:pPr>
            <a:endParaRPr lang="es-ES" sz="2200" dirty="0">
              <a:solidFill>
                <a:schemeClr val="bg1"/>
              </a:solidFill>
              <a:latin typeface="Calibri Light" panose="020F0302020204030204" pitchFamily="34" charset="0"/>
              <a:cs typeface="Calibri Light" panose="020F0302020204030204" pitchFamily="34" charset="0"/>
            </a:endParaRPr>
          </a:p>
          <a:p>
            <a:pPr marL="0" indent="0">
              <a:buNone/>
            </a:pPr>
            <a:r>
              <a:rPr lang="es-ES" sz="2200" b="1" dirty="0" err="1" smtClean="0">
                <a:solidFill>
                  <a:schemeClr val="bg1"/>
                </a:solidFill>
                <a:latin typeface="Calibri Light" panose="020F0302020204030204" pitchFamily="34" charset="0"/>
                <a:cs typeface="Calibri Light" panose="020F0302020204030204" pitchFamily="34" charset="0"/>
                <a:hlinkClick r:id="rId4"/>
              </a:rPr>
              <a:t>scanf</a:t>
            </a:r>
            <a:endParaRPr lang="es-ES" sz="2200" dirty="0" smtClean="0">
              <a:solidFill>
                <a:schemeClr val="bg1"/>
              </a:solidFill>
              <a:latin typeface="Calibri Light" panose="020F0302020204030204" pitchFamily="34" charset="0"/>
              <a:cs typeface="Calibri Light" panose="020F0302020204030204" pitchFamily="34" charset="0"/>
            </a:endParaRPr>
          </a:p>
          <a:p>
            <a:pPr marL="0" indent="0">
              <a:buNone/>
            </a:pPr>
            <a:r>
              <a:rPr lang="es-ES" sz="2200" dirty="0" smtClean="0">
                <a:solidFill>
                  <a:schemeClr val="bg1"/>
                </a:solidFill>
                <a:latin typeface="Calibri Light" panose="020F0302020204030204" pitchFamily="34" charset="0"/>
                <a:cs typeface="Calibri Light" panose="020F0302020204030204" pitchFamily="34" charset="0"/>
              </a:rPr>
              <a:t>Lee los datos de </a:t>
            </a:r>
            <a:r>
              <a:rPr lang="es-ES" sz="2200" dirty="0" err="1" smtClean="0">
                <a:solidFill>
                  <a:schemeClr val="bg1"/>
                </a:solidFill>
                <a:latin typeface="Calibri Light" panose="020F0302020204030204" pitchFamily="34" charset="0"/>
                <a:cs typeface="Calibri Light" panose="020F0302020204030204" pitchFamily="34" charset="0"/>
              </a:rPr>
              <a:t>stdin</a:t>
            </a:r>
            <a:r>
              <a:rPr lang="es-ES" sz="2200" dirty="0" smtClean="0">
                <a:solidFill>
                  <a:schemeClr val="bg1"/>
                </a:solidFill>
                <a:latin typeface="Calibri Light" panose="020F0302020204030204" pitchFamily="34" charset="0"/>
                <a:cs typeface="Calibri Light" panose="020F0302020204030204" pitchFamily="34" charset="0"/>
              </a:rPr>
              <a:t> y lo almacena acorde al formato del parámetro en las localizaciones apuntadas por argumentos adicionales.</a:t>
            </a: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Teoría adicional de Buffer </a:t>
            </a:r>
            <a:r>
              <a:rPr lang="es-ES" dirty="0" err="1" smtClean="0">
                <a:ln w="12700">
                  <a:solidFill>
                    <a:schemeClr val="bg1"/>
                  </a:solidFill>
                </a:ln>
                <a:solidFill>
                  <a:schemeClr val="bg1"/>
                </a:solidFill>
              </a:rPr>
              <a:t>Overflow</a:t>
            </a:r>
            <a:endParaRPr lang="es-ES" dirty="0">
              <a:ln w="12700">
                <a:solidFill>
                  <a:schemeClr val="bg1"/>
                </a:solidFill>
              </a:ln>
              <a:solidFill>
                <a:schemeClr val="bg1"/>
              </a:solidFill>
            </a:endParaRPr>
          </a:p>
        </p:txBody>
      </p:sp>
    </p:spTree>
    <p:extLst>
      <p:ext uri="{BB962C8B-B14F-4D97-AF65-F5344CB8AC3E}">
        <p14:creationId xmlns:p14="http://schemas.microsoft.com/office/powerpoint/2010/main" val="41801373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351584" y="1412776"/>
            <a:ext cx="7704856" cy="3712464"/>
          </a:xfrm>
        </p:spPr>
        <p:txBody>
          <a:bodyPr>
            <a:normAutofit/>
          </a:bodyPr>
          <a:lstStyle/>
          <a:p>
            <a:pPr marL="0" indent="0">
              <a:buNone/>
            </a:pPr>
            <a:r>
              <a:rPr lang="es-ES" sz="2200" b="1" dirty="0" smtClean="0">
                <a:solidFill>
                  <a:schemeClr val="bg1"/>
                </a:solidFill>
                <a:latin typeface="Calibri Light" panose="020F0302020204030204" pitchFamily="34" charset="0"/>
                <a:cs typeface="Calibri Light" panose="020F0302020204030204" pitchFamily="34" charset="0"/>
              </a:rPr>
              <a:t>Evitar “</a:t>
            </a:r>
            <a:r>
              <a:rPr lang="es-ES" sz="2200" b="1" dirty="0" err="1" smtClean="0">
                <a:solidFill>
                  <a:schemeClr val="bg1"/>
                </a:solidFill>
                <a:latin typeface="Calibri Light" panose="020F0302020204030204" pitchFamily="34" charset="0"/>
                <a:cs typeface="Calibri Light" panose="020F0302020204030204" pitchFamily="34" charset="0"/>
              </a:rPr>
              <a:t>hardcodear</a:t>
            </a:r>
            <a:r>
              <a:rPr lang="es-ES" sz="2200" b="1" dirty="0" smtClean="0">
                <a:solidFill>
                  <a:schemeClr val="bg1"/>
                </a:solidFill>
                <a:latin typeface="Calibri Light" panose="020F0302020204030204" pitchFamily="34" charset="0"/>
                <a:cs typeface="Calibri Light" panose="020F0302020204030204" pitchFamily="34" charset="0"/>
              </a:rPr>
              <a:t>” tamaños de búfer.</a:t>
            </a:r>
            <a:endParaRPr lang="es-ES" sz="2200" b="1" dirty="0">
              <a:solidFill>
                <a:schemeClr val="bg1"/>
              </a:solidFill>
              <a:latin typeface="Calibri Light" panose="020F0302020204030204" pitchFamily="34" charset="0"/>
              <a:cs typeface="Calibri Light" panose="020F0302020204030204" pitchFamily="34" charset="0"/>
            </a:endParaRPr>
          </a:p>
        </p:txBody>
      </p:sp>
      <p:sp>
        <p:nvSpPr>
          <p:cNvPr id="7" name="Título 3"/>
          <p:cNvSpPr txBox="1">
            <a:spLocks/>
          </p:cNvSpPr>
          <p:nvPr/>
        </p:nvSpPr>
        <p:spPr>
          <a:xfrm>
            <a:off x="0" y="21657"/>
            <a:ext cx="12192000" cy="18149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dirty="0" smtClean="0">
                <a:ln w="12700">
                  <a:solidFill>
                    <a:schemeClr val="bg1"/>
                  </a:solidFill>
                </a:ln>
                <a:solidFill>
                  <a:schemeClr val="bg1"/>
                </a:solidFill>
              </a:rPr>
              <a:t>Teoría adicional de Buffer </a:t>
            </a:r>
            <a:r>
              <a:rPr lang="es-ES" dirty="0" err="1" smtClean="0">
                <a:ln w="12700">
                  <a:solidFill>
                    <a:schemeClr val="bg1"/>
                  </a:solidFill>
                </a:ln>
                <a:solidFill>
                  <a:schemeClr val="bg1"/>
                </a:solidFill>
              </a:rPr>
              <a:t>Overflow</a:t>
            </a:r>
            <a:endParaRPr lang="es-ES" dirty="0">
              <a:ln w="12700">
                <a:solidFill>
                  <a:schemeClr val="bg1"/>
                </a:solidFill>
              </a:ln>
              <a:solidFill>
                <a:schemeClr val="bg1"/>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792449505"/>
              </p:ext>
            </p:extLst>
          </p:nvPr>
        </p:nvGraphicFramePr>
        <p:xfrm>
          <a:off x="1423195" y="1836602"/>
          <a:ext cx="9561634" cy="3845560"/>
        </p:xfrm>
        <a:graphic>
          <a:graphicData uri="http://schemas.openxmlformats.org/drawingml/2006/table">
            <a:tbl>
              <a:tblPr firstRow="1" bandRow="1">
                <a:tableStyleId>{5C22544A-7EE6-4342-B048-85BDC9FD1C3A}</a:tableStyleId>
              </a:tblPr>
              <a:tblGrid>
                <a:gridCol w="5229278">
                  <a:extLst>
                    <a:ext uri="{9D8B030D-6E8A-4147-A177-3AD203B41FA5}">
                      <a16:colId xmlns:a16="http://schemas.microsoft.com/office/drawing/2014/main" val="2815624810"/>
                    </a:ext>
                  </a:extLst>
                </a:gridCol>
                <a:gridCol w="4332356">
                  <a:extLst>
                    <a:ext uri="{9D8B030D-6E8A-4147-A177-3AD203B41FA5}">
                      <a16:colId xmlns:a16="http://schemas.microsoft.com/office/drawing/2014/main" val="1960093304"/>
                    </a:ext>
                  </a:extLst>
                </a:gridCol>
              </a:tblGrid>
              <a:tr h="370840">
                <a:tc>
                  <a:txBody>
                    <a:bodyPr/>
                    <a:lstStyle/>
                    <a:p>
                      <a:pPr algn="ctr"/>
                      <a:r>
                        <a:rPr lang="es-ES" dirty="0" smtClean="0">
                          <a:solidFill>
                            <a:srgbClr val="FFFFFF"/>
                          </a:solidFill>
                        </a:rPr>
                        <a:t>Función insegura</a:t>
                      </a:r>
                      <a:endParaRPr lang="es-ES" dirty="0">
                        <a:solidFill>
                          <a:srgbClr val="FFFFFF"/>
                        </a:solidFill>
                      </a:endParaRPr>
                    </a:p>
                  </a:txBody>
                  <a:tcPr/>
                </a:tc>
                <a:tc>
                  <a:txBody>
                    <a:bodyPr/>
                    <a:lstStyle/>
                    <a:p>
                      <a:pPr algn="ctr"/>
                      <a:r>
                        <a:rPr lang="es-ES" dirty="0" smtClean="0">
                          <a:solidFill>
                            <a:srgbClr val="FFFFFF"/>
                          </a:solidFill>
                        </a:rPr>
                        <a:t>Función</a:t>
                      </a:r>
                      <a:r>
                        <a:rPr lang="es-ES" baseline="0" dirty="0" smtClean="0">
                          <a:solidFill>
                            <a:srgbClr val="FFFFFF"/>
                          </a:solidFill>
                        </a:rPr>
                        <a:t> segura</a:t>
                      </a:r>
                      <a:endParaRPr lang="es-ES" dirty="0">
                        <a:solidFill>
                          <a:srgbClr val="FFFFFF"/>
                        </a:solidFill>
                      </a:endParaRPr>
                    </a:p>
                  </a:txBody>
                  <a:tcPr/>
                </a:tc>
                <a:extLst>
                  <a:ext uri="{0D108BD9-81ED-4DB2-BD59-A6C34878D82A}">
                    <a16:rowId xmlns:a16="http://schemas.microsoft.com/office/drawing/2014/main" val="402216142"/>
                  </a:ext>
                </a:extLst>
              </a:tr>
              <a:tr h="370840">
                <a:tc>
                  <a:txBody>
                    <a:bodyPr/>
                    <a:lstStyle/>
                    <a:p>
                      <a:pPr marL="0" algn="l" defTabSz="914400" rtl="0" eaLnBrk="1" latinLnBrk="0" hangingPunct="1"/>
                      <a:r>
                        <a:rPr lang="en-US" sz="1800" b="1" kern="1200" dirty="0" smtClean="0">
                          <a:solidFill>
                            <a:schemeClr val="dk1"/>
                          </a:solidFill>
                          <a:latin typeface="+mn-lt"/>
                          <a:ea typeface="+mn-ea"/>
                          <a:cs typeface="+mn-cs"/>
                        </a:rPr>
                        <a:t>char </a:t>
                      </a:r>
                      <a:r>
                        <a:rPr lang="en-US" sz="1800" b="1" kern="1200" dirty="0" err="1" smtClean="0">
                          <a:solidFill>
                            <a:schemeClr val="dk1"/>
                          </a:solidFill>
                          <a:latin typeface="+mn-lt"/>
                          <a:ea typeface="+mn-ea"/>
                          <a:cs typeface="+mn-cs"/>
                        </a:rPr>
                        <a:t>buf</a:t>
                      </a:r>
                      <a:r>
                        <a:rPr lang="en-US" sz="1800" b="1" kern="1200" dirty="0" smtClean="0">
                          <a:solidFill>
                            <a:schemeClr val="dk1"/>
                          </a:solidFill>
                          <a:latin typeface="+mn-lt"/>
                          <a:ea typeface="+mn-ea"/>
                          <a:cs typeface="+mn-cs"/>
                        </a:rPr>
                        <a:t>[1024];</a:t>
                      </a:r>
                    </a:p>
                    <a:p>
                      <a:pPr marL="0" algn="l" defTabSz="914400" rtl="0" eaLnBrk="1" latinLnBrk="0" hangingPunct="1"/>
                      <a:r>
                        <a:rPr lang="en-US" sz="1800" b="1" kern="1200" dirty="0" smtClean="0">
                          <a:solidFill>
                            <a:schemeClr val="dk1"/>
                          </a:solidFill>
                          <a:latin typeface="+mn-lt"/>
                          <a:ea typeface="+mn-ea"/>
                          <a:cs typeface="+mn-cs"/>
                        </a:rPr>
                        <a:t>...</a:t>
                      </a:r>
                    </a:p>
                    <a:p>
                      <a:pPr marL="0" algn="l" defTabSz="914400" rtl="0" eaLnBrk="1" latinLnBrk="0" hangingPunct="1"/>
                      <a:r>
                        <a:rPr lang="en-US" sz="1800" b="1" kern="1200" dirty="0" smtClean="0">
                          <a:solidFill>
                            <a:schemeClr val="dk1"/>
                          </a:solidFill>
                          <a:latin typeface="+mn-lt"/>
                          <a:ea typeface="+mn-ea"/>
                          <a:cs typeface="+mn-cs"/>
                        </a:rPr>
                        <a:t>if (size &lt;= 1023) {</a:t>
                      </a:r>
                    </a:p>
                    <a:p>
                      <a:pPr marL="0" algn="l" defTabSz="914400" rtl="0" eaLnBrk="1" latinLnBrk="0" hangingPunct="1"/>
                      <a:r>
                        <a:rPr lang="en-US" sz="1800" b="1" kern="1200" dirty="0" smtClean="0">
                          <a:solidFill>
                            <a:schemeClr val="dk1"/>
                          </a:solidFill>
                          <a:latin typeface="+mn-lt"/>
                          <a:ea typeface="+mn-ea"/>
                          <a:cs typeface="+mn-cs"/>
                        </a:rPr>
                        <a:t>...</a:t>
                      </a:r>
                    </a:p>
                    <a:p>
                      <a:pPr marL="0" algn="l" defTabSz="914400" rtl="0" eaLnBrk="1" latinLnBrk="0" hangingPunct="1"/>
                      <a:r>
                        <a:rPr lang="en-US" sz="1800" b="1" kern="1200" dirty="0" smtClean="0">
                          <a:solidFill>
                            <a:schemeClr val="dk1"/>
                          </a:solidFill>
                          <a:latin typeface="+mn-lt"/>
                          <a:ea typeface="+mn-ea"/>
                          <a:cs typeface="+mn-cs"/>
                        </a:rPr>
                        <a:t>}</a:t>
                      </a:r>
                      <a:endParaRPr lang="en-US" sz="1800" b="1" kern="1200" dirty="0">
                        <a:solidFill>
                          <a:schemeClr val="dk1"/>
                        </a:solidFill>
                        <a:latin typeface="+mn-lt"/>
                        <a:ea typeface="+mn-ea"/>
                        <a:cs typeface="+mn-cs"/>
                      </a:endParaRPr>
                    </a:p>
                  </a:txBody>
                  <a:tcPr anchor="ctr">
                    <a:solidFill>
                      <a:srgbClr val="C00000"/>
                    </a:solidFill>
                  </a:tcPr>
                </a:tc>
                <a:tc>
                  <a:txBody>
                    <a:bodyPr/>
                    <a:lstStyle/>
                    <a:p>
                      <a:r>
                        <a:rPr lang="en-US" sz="1800" b="0" kern="1200" dirty="0" smtClean="0">
                          <a:solidFill>
                            <a:schemeClr val="dk1"/>
                          </a:solidFill>
                          <a:effectLst/>
                          <a:latin typeface="+mn-lt"/>
                          <a:ea typeface="+mn-ea"/>
                          <a:cs typeface="+mn-cs"/>
                        </a:rPr>
                        <a:t>#define BUF_SIZE 1024</a:t>
                      </a:r>
                    </a:p>
                    <a:p>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char </a:t>
                      </a:r>
                      <a:r>
                        <a:rPr lang="en-US" sz="1800" b="0" kern="1200" dirty="0" err="1" smtClean="0">
                          <a:solidFill>
                            <a:schemeClr val="dk1"/>
                          </a:solidFill>
                          <a:effectLst/>
                          <a:latin typeface="+mn-lt"/>
                          <a:ea typeface="+mn-ea"/>
                          <a:cs typeface="+mn-cs"/>
                        </a:rPr>
                        <a:t>buf</a:t>
                      </a:r>
                      <a:r>
                        <a:rPr lang="en-US" sz="1800" b="0" kern="1200" dirty="0" smtClean="0">
                          <a:solidFill>
                            <a:schemeClr val="dk1"/>
                          </a:solidFill>
                          <a:effectLst/>
                          <a:latin typeface="+mn-lt"/>
                          <a:ea typeface="+mn-ea"/>
                          <a:cs typeface="+mn-cs"/>
                        </a:rPr>
                        <a:t>[BUF_SIZE];</a:t>
                      </a:r>
                    </a:p>
                    <a:p>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if (size &lt; BUF_SIZE) {</a:t>
                      </a:r>
                    </a:p>
                    <a:p>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a:t>
                      </a:r>
                      <a:endParaRPr lang="en-US" sz="1800" b="0" kern="1200" dirty="0">
                        <a:solidFill>
                          <a:schemeClr val="dk1"/>
                        </a:solidFill>
                        <a:effectLst/>
                        <a:latin typeface="+mn-lt"/>
                        <a:ea typeface="+mn-ea"/>
                        <a:cs typeface="+mn-cs"/>
                      </a:endParaRPr>
                    </a:p>
                  </a:txBody>
                  <a:tcPr anchor="ctr">
                    <a:solidFill>
                      <a:schemeClr val="accent1">
                        <a:lumMod val="75000"/>
                        <a:lumOff val="25000"/>
                      </a:schemeClr>
                    </a:solidFill>
                  </a:tcPr>
                </a:tc>
                <a:extLst>
                  <a:ext uri="{0D108BD9-81ED-4DB2-BD59-A6C34878D82A}">
                    <a16:rowId xmlns:a16="http://schemas.microsoft.com/office/drawing/2014/main" val="3957059756"/>
                  </a:ext>
                </a:extLst>
              </a:tr>
              <a:tr h="370840">
                <a:tc>
                  <a:txBody>
                    <a:bodyPr/>
                    <a:lstStyle/>
                    <a:p>
                      <a:pPr marL="0" algn="l" defTabSz="914400" rtl="0" eaLnBrk="1" latinLnBrk="0" hangingPunct="1"/>
                      <a:r>
                        <a:rPr lang="en-US" sz="1800" b="1" kern="1200" dirty="0" smtClean="0">
                          <a:solidFill>
                            <a:schemeClr val="dk1"/>
                          </a:solidFill>
                          <a:latin typeface="+mn-lt"/>
                          <a:ea typeface="+mn-ea"/>
                          <a:cs typeface="+mn-cs"/>
                        </a:rPr>
                        <a:t>char </a:t>
                      </a:r>
                      <a:r>
                        <a:rPr lang="en-US" sz="1800" b="1" kern="1200" dirty="0" err="1" smtClean="0">
                          <a:solidFill>
                            <a:schemeClr val="dk1"/>
                          </a:solidFill>
                          <a:latin typeface="+mn-lt"/>
                          <a:ea typeface="+mn-ea"/>
                          <a:cs typeface="+mn-cs"/>
                        </a:rPr>
                        <a:t>buf</a:t>
                      </a:r>
                      <a:r>
                        <a:rPr lang="en-US" sz="1800" b="1" kern="1200" dirty="0" smtClean="0">
                          <a:solidFill>
                            <a:schemeClr val="dk1"/>
                          </a:solidFill>
                          <a:latin typeface="+mn-lt"/>
                          <a:ea typeface="+mn-ea"/>
                          <a:cs typeface="+mn-cs"/>
                        </a:rPr>
                        <a:t>[1024];</a:t>
                      </a:r>
                    </a:p>
                    <a:p>
                      <a:pPr marL="0" algn="l" defTabSz="914400" rtl="0" eaLnBrk="1" latinLnBrk="0" hangingPunct="1"/>
                      <a:r>
                        <a:rPr lang="en-US" sz="1800" b="1" kern="1200" dirty="0" smtClean="0">
                          <a:solidFill>
                            <a:schemeClr val="dk1"/>
                          </a:solidFill>
                          <a:latin typeface="+mn-lt"/>
                          <a:ea typeface="+mn-ea"/>
                          <a:cs typeface="+mn-cs"/>
                        </a:rPr>
                        <a:t>...</a:t>
                      </a:r>
                    </a:p>
                    <a:p>
                      <a:pPr marL="0" algn="l" defTabSz="914400" rtl="0" eaLnBrk="1" latinLnBrk="0" hangingPunct="1"/>
                      <a:r>
                        <a:rPr lang="en-US" sz="1800" b="1" kern="1200" dirty="0" smtClean="0">
                          <a:solidFill>
                            <a:schemeClr val="dk1"/>
                          </a:solidFill>
                          <a:latin typeface="+mn-lt"/>
                          <a:ea typeface="+mn-ea"/>
                          <a:cs typeface="+mn-cs"/>
                        </a:rPr>
                        <a:t>if (size &lt; 1024) {</a:t>
                      </a:r>
                    </a:p>
                    <a:p>
                      <a:pPr marL="0" algn="l" defTabSz="914400" rtl="0" eaLnBrk="1" latinLnBrk="0" hangingPunct="1"/>
                      <a:r>
                        <a:rPr lang="en-US" sz="1800" b="1" kern="1200" dirty="0" smtClean="0">
                          <a:solidFill>
                            <a:schemeClr val="dk1"/>
                          </a:solidFill>
                          <a:latin typeface="+mn-lt"/>
                          <a:ea typeface="+mn-ea"/>
                          <a:cs typeface="+mn-cs"/>
                        </a:rPr>
                        <a:t>...</a:t>
                      </a:r>
                    </a:p>
                    <a:p>
                      <a:pPr marL="0" algn="l" defTabSz="914400" rtl="0" eaLnBrk="1" latinLnBrk="0" hangingPunct="1"/>
                      <a:r>
                        <a:rPr lang="en-US" sz="1800" b="1" kern="1200" dirty="0" smtClean="0">
                          <a:solidFill>
                            <a:schemeClr val="dk1"/>
                          </a:solidFill>
                          <a:latin typeface="+mn-lt"/>
                          <a:ea typeface="+mn-ea"/>
                          <a:cs typeface="+mn-cs"/>
                        </a:rPr>
                        <a:t>}</a:t>
                      </a:r>
                      <a:endParaRPr lang="es-ES" b="1" dirty="0"/>
                    </a:p>
                  </a:txBody>
                  <a:tcPr anchor="ctr">
                    <a:solidFill>
                      <a:srgbClr val="FF2D2D"/>
                    </a:solidFill>
                  </a:tcPr>
                </a:tc>
                <a:tc>
                  <a:txBody>
                    <a:bodyPr/>
                    <a:lstStyle/>
                    <a:p>
                      <a:r>
                        <a:rPr lang="en-US" sz="1800" b="0" kern="1200" dirty="0" smtClean="0">
                          <a:solidFill>
                            <a:schemeClr val="dk1"/>
                          </a:solidFill>
                          <a:effectLst/>
                          <a:latin typeface="+mn-lt"/>
                          <a:ea typeface="+mn-ea"/>
                          <a:cs typeface="+mn-cs"/>
                        </a:rPr>
                        <a:t>char </a:t>
                      </a:r>
                      <a:r>
                        <a:rPr lang="en-US" sz="1800" b="0" kern="1200" dirty="0" err="1" smtClean="0">
                          <a:solidFill>
                            <a:schemeClr val="dk1"/>
                          </a:solidFill>
                          <a:effectLst/>
                          <a:latin typeface="+mn-lt"/>
                          <a:ea typeface="+mn-ea"/>
                          <a:cs typeface="+mn-cs"/>
                        </a:rPr>
                        <a:t>buf</a:t>
                      </a:r>
                      <a:r>
                        <a:rPr lang="en-US" sz="1800" b="0" kern="1200" dirty="0" smtClean="0">
                          <a:solidFill>
                            <a:schemeClr val="dk1"/>
                          </a:solidFill>
                          <a:effectLst/>
                          <a:latin typeface="+mn-lt"/>
                          <a:ea typeface="+mn-ea"/>
                          <a:cs typeface="+mn-cs"/>
                        </a:rPr>
                        <a:t>[1024];</a:t>
                      </a:r>
                    </a:p>
                    <a:p>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if (size &lt; </a:t>
                      </a:r>
                      <a:r>
                        <a:rPr lang="en-US" sz="1800" b="0" kern="1200" dirty="0" err="1" smtClean="0">
                          <a:solidFill>
                            <a:schemeClr val="dk1"/>
                          </a:solidFill>
                          <a:effectLst/>
                          <a:latin typeface="+mn-lt"/>
                          <a:ea typeface="+mn-ea"/>
                          <a:cs typeface="+mn-cs"/>
                        </a:rPr>
                        <a:t>sizeof</a:t>
                      </a:r>
                      <a:r>
                        <a:rPr lang="en-US" sz="1800" b="0" kern="1200" dirty="0" smtClean="0">
                          <a:solidFill>
                            <a:schemeClr val="dk1"/>
                          </a:solidFill>
                          <a:effectLst/>
                          <a:latin typeface="+mn-lt"/>
                          <a:ea typeface="+mn-ea"/>
                          <a:cs typeface="+mn-cs"/>
                        </a:rPr>
                        <a:t>(</a:t>
                      </a:r>
                      <a:r>
                        <a:rPr lang="en-US" sz="1800" b="0" kern="1200" dirty="0" err="1" smtClean="0">
                          <a:solidFill>
                            <a:schemeClr val="dk1"/>
                          </a:solidFill>
                          <a:effectLst/>
                          <a:latin typeface="+mn-lt"/>
                          <a:ea typeface="+mn-ea"/>
                          <a:cs typeface="+mn-cs"/>
                        </a:rPr>
                        <a:t>buf</a:t>
                      </a:r>
                      <a:r>
                        <a:rPr lang="en-US" sz="1800" b="0" kern="1200" dirty="0" smtClean="0">
                          <a:solidFill>
                            <a:schemeClr val="dk1"/>
                          </a:solidFill>
                          <a:effectLst/>
                          <a:latin typeface="+mn-lt"/>
                          <a:ea typeface="+mn-ea"/>
                          <a:cs typeface="+mn-cs"/>
                        </a:rPr>
                        <a:t>)) {</a:t>
                      </a:r>
                    </a:p>
                    <a:p>
                      <a:r>
                        <a:rPr lang="en-US" sz="1800" b="0" kern="1200" dirty="0" smtClean="0">
                          <a:solidFill>
                            <a:schemeClr val="dk1"/>
                          </a:solidFill>
                          <a:effectLst/>
                          <a:latin typeface="+mn-lt"/>
                          <a:ea typeface="+mn-ea"/>
                          <a:cs typeface="+mn-cs"/>
                        </a:rPr>
                        <a:t>...</a:t>
                      </a:r>
                    </a:p>
                    <a:p>
                      <a:r>
                        <a:rPr lang="en-US" sz="1800" b="0" kern="1200" dirty="0" smtClean="0">
                          <a:solidFill>
                            <a:schemeClr val="dk1"/>
                          </a:solidFill>
                          <a:effectLst/>
                          <a:latin typeface="+mn-lt"/>
                          <a:ea typeface="+mn-ea"/>
                          <a:cs typeface="+mn-cs"/>
                        </a:rPr>
                        <a:t>}</a:t>
                      </a:r>
                      <a:endParaRPr lang="es-ES" b="1" dirty="0"/>
                    </a:p>
                  </a:txBody>
                  <a:tcPr anchor="ctr">
                    <a:solidFill>
                      <a:schemeClr val="accent2">
                        <a:lumMod val="60000"/>
                        <a:lumOff val="40000"/>
                      </a:schemeClr>
                    </a:solidFill>
                  </a:tcPr>
                </a:tc>
                <a:extLst>
                  <a:ext uri="{0D108BD9-81ED-4DB2-BD59-A6C34878D82A}">
                    <a16:rowId xmlns:a16="http://schemas.microsoft.com/office/drawing/2014/main" val="1101709640"/>
                  </a:ext>
                </a:extLst>
              </a:tr>
            </a:tbl>
          </a:graphicData>
        </a:graphic>
      </p:graphicFrame>
    </p:spTree>
    <p:extLst>
      <p:ext uri="{BB962C8B-B14F-4D97-AF65-F5344CB8AC3E}">
        <p14:creationId xmlns:p14="http://schemas.microsoft.com/office/powerpoint/2010/main" val="103916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hbsCursos">
  <a:themeElements>
    <a:clrScheme name="Personalizado 8">
      <a:dk1>
        <a:srgbClr val="000000"/>
      </a:dk1>
      <a:lt1>
        <a:srgbClr val="000000"/>
      </a:lt1>
      <a:dk2>
        <a:srgbClr val="565349"/>
      </a:dk2>
      <a:lt2>
        <a:srgbClr val="DDDDDD"/>
      </a:lt2>
      <a:accent1>
        <a:srgbClr val="062E3C"/>
      </a:accent1>
      <a:accent2>
        <a:srgbClr val="22495F"/>
      </a:accent2>
      <a:accent3>
        <a:srgbClr val="22495F"/>
      </a:accent3>
      <a:accent4>
        <a:srgbClr val="306786"/>
      </a:accent4>
      <a:accent5>
        <a:srgbClr val="22495F"/>
      </a:accent5>
      <a:accent6>
        <a:srgbClr val="22495F"/>
      </a:accent6>
      <a:hlink>
        <a:srgbClr val="000000"/>
      </a:hlink>
      <a:folHlink>
        <a:srgbClr val="22495F"/>
      </a:folHlink>
    </a:clrScheme>
    <a:fontScheme name="Personalizado 2">
      <a:majorFont>
        <a:latin typeface="Abadi"/>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effectLst>
          <a:outerShdw blurRad="50800" dist="50800" dir="5400000" algn="ctr" rotWithShape="0">
            <a:srgbClr val="000000">
              <a:alpha val="91000"/>
            </a:srgbClr>
          </a:outerShdw>
        </a:effectLst>
      </a:spPr>
      <a:bodyPr wrap="square" lIns="91440" tIns="45720" rIns="91440" bIns="45720">
        <a:spAutoFit/>
        <a:scene3d>
          <a:camera prst="orthographicFront"/>
          <a:lightRig rig="harsh" dir="t"/>
        </a:scene3d>
        <a:sp3d prstMaterial="matte">
          <a:contourClr>
            <a:schemeClr val="bg1">
              <a:lumMod val="65000"/>
            </a:schemeClr>
          </a:contourClr>
        </a:sp3d>
      </a:bodyPr>
      <a:lstStyle>
        <a:defPPr algn="ctr">
          <a:defRPr sz="6600" b="1" dirty="0" smtClean="0">
            <a:ln>
              <a:solidFill>
                <a:srgbClr val="F6BB00"/>
              </a:solidFill>
            </a:ln>
            <a:solidFill>
              <a:srgbClr val="F6BB00"/>
            </a:solidFill>
            <a:effectLst/>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hbsCursos" id="{77D44C57-E5BE-4005-87F9-D7ECF161DC32}" vid="{E357FE5A-51CE-49E1-93E6-FAF52EF9ED1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20219</TotalTime>
  <Words>1825</Words>
  <Application>Microsoft Office PowerPoint</Application>
  <PresentationFormat>Panorámica</PresentationFormat>
  <Paragraphs>224</Paragraphs>
  <Slides>36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36</vt:i4>
      </vt:variant>
    </vt:vector>
  </HeadingPairs>
  <TitlesOfParts>
    <vt:vector size="44" baseType="lpstr">
      <vt:lpstr>Abadi</vt:lpstr>
      <vt:lpstr>Arial</vt:lpstr>
      <vt:lpstr>Avenir Next</vt:lpstr>
      <vt:lpstr>Calibri</vt:lpstr>
      <vt:lpstr>Calibri Light</vt:lpstr>
      <vt:lpstr>Times New Roman</vt:lpstr>
      <vt:lpstr>Wingdings</vt:lpstr>
      <vt:lpstr>hbsCursos</vt:lpstr>
      <vt:lpstr>Presentación de PowerPoint</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miranda</dc:creator>
  <cp:lastModifiedBy>THESS</cp:lastModifiedBy>
  <cp:revision>193</cp:revision>
  <dcterms:created xsi:type="dcterms:W3CDTF">2019-09-10T18:57:27Z</dcterms:created>
  <dcterms:modified xsi:type="dcterms:W3CDTF">2020-04-17T10:21:19Z</dcterms:modified>
</cp:coreProperties>
</file>